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8" r:id="rId6"/>
    <p:sldId id="300" r:id="rId7"/>
    <p:sldId id="299" r:id="rId8"/>
    <p:sldId id="296" r:id="rId9"/>
    <p:sldId id="298" r:id="rId10"/>
    <p:sldId id="297" r:id="rId11"/>
    <p:sldId id="295" r:id="rId12"/>
    <p:sldId id="290" r:id="rId13"/>
    <p:sldId id="289" r:id="rId14"/>
    <p:sldId id="288" r:id="rId15"/>
    <p:sldId id="301" r:id="rId16"/>
    <p:sldId id="302" r:id="rId17"/>
    <p:sldId id="303" r:id="rId18"/>
    <p:sldId id="304" r:id="rId19"/>
    <p:sldId id="261"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0" autoAdjust="0"/>
    <p:restoredTop sz="76417" autoAdjust="0"/>
  </p:normalViewPr>
  <p:slideViewPr>
    <p:cSldViewPr snapToGrid="0">
      <p:cViewPr varScale="1">
        <p:scale>
          <a:sx n="87" d="100"/>
          <a:sy n="87" d="100"/>
        </p:scale>
        <p:origin x="2436" y="11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p:scale>
          <a:sx n="150" d="100"/>
          <a:sy n="150" d="100"/>
        </p:scale>
        <p:origin x="-504" y="66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0.&#52572;&#51333;&#48372;&#44256;&#51088;&#47308;%20&#48143;%20&#50756;&#47308;&#48372;&#44256;&#49436;\&#50900;&#46300;&#48197;&#53356;%20&#50648;&#49332;%20gdp%20&#49457;&#52285;&#5098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0.AIWW&#48156;&#54364;\0.&#48156;&#54364;&#51088;&#47308;%20&#51089;&#49457;\&#49324;&#50629;&#48708;%20&#44160;&#5366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0.AIWW&#48156;&#54364;\0.&#48156;&#54364;&#51088;&#47308;%20&#51089;&#49457;\&#49324;&#50629;&#48708;%20&#44160;&#5366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0.AIWW&#48156;&#54364;\0.&#48156;&#54364;&#51088;&#47308;%20&#51089;&#49457;\&#49324;&#50629;&#48708;%20&#44160;&#5366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0.AIWW&#48156;&#54364;\0.&#48156;&#54364;&#51088;&#47308;%20&#51089;&#49457;\&#49324;&#50629;&#48708;%20&#44160;&#5366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0.AIWW&#48156;&#54364;\0.&#48156;&#54364;&#51088;&#47308;%20&#51089;&#49457;\&#50648;&#49332;&#48148;&#46020;&#47476;%20&#44221;&#51228;&#49457;%20&#48516;&#49437;%20&#44208;&#4428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0.AIWW&#48156;&#54364;\0.&#48156;&#54364;&#51088;&#47308;%20&#51089;&#49457;\&#50648;&#49332;&#48148;&#46020;&#47476;%20&#44221;&#51228;&#49457;%20&#48516;&#49437;%20&#44208;&#4428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0.AIWW&#48156;&#54364;\0.&#48156;&#54364;&#51088;&#47308;%20&#51089;&#49457;\&#50648;&#49332;&#48148;&#46020;&#47476;%20&#44221;&#51228;&#49457;%20&#48516;&#49437;%20&#44208;&#442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n-US" altLang="en-US" sz="1200" dirty="0"/>
              <a:t>GDP growth (annual %)</a:t>
            </a:r>
          </a:p>
        </c:rich>
      </c:tx>
      <c:layout>
        <c:manualLayout>
          <c:xMode val="edge"/>
          <c:yMode val="edge"/>
          <c:x val="0.2614726509628687"/>
          <c:y val="5.362682588429697E-3"/>
        </c:manualLayout>
      </c:layout>
      <c:overlay val="0"/>
    </c:title>
    <c:autoTitleDeleted val="0"/>
    <c:plotArea>
      <c:layout>
        <c:manualLayout>
          <c:layoutTarget val="inner"/>
          <c:xMode val="edge"/>
          <c:yMode val="edge"/>
          <c:x val="8.1807874589749377E-2"/>
          <c:y val="4.3886178101340156E-2"/>
          <c:w val="0.87786953196264028"/>
          <c:h val="0.71321028263207953"/>
        </c:manualLayout>
      </c:layout>
      <c:lineChart>
        <c:grouping val="stacked"/>
        <c:varyColors val="0"/>
        <c:ser>
          <c:idx val="0"/>
          <c:order val="0"/>
          <c:tx>
            <c:strRef>
              <c:f>Data!$C$5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Data!$D$5:$BB$5</c:f>
            </c:numRef>
          </c:val>
          <c:smooth val="0"/>
          <c:extLst>
            <c:ext xmlns:c16="http://schemas.microsoft.com/office/drawing/2014/chart" uri="{C3380CC4-5D6E-409C-BE32-E72D297353CC}">
              <c16:uniqueId val="{00000000-C6C3-40C6-8F25-9DBFB2DF16DE}"/>
            </c:ext>
          </c:extLst>
        </c:ser>
        <c:ser>
          <c:idx val="1"/>
          <c:order val="1"/>
          <c:tx>
            <c:strRef>
              <c:f>Data!$C$6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Data!$D$6:$BB$6</c:f>
            </c:numRef>
          </c:val>
          <c:smooth val="0"/>
          <c:extLst>
            <c:ext xmlns:c16="http://schemas.microsoft.com/office/drawing/2014/chart" uri="{C3380CC4-5D6E-409C-BE32-E72D297353CC}">
              <c16:uniqueId val="{00000001-C6C3-40C6-8F25-9DBFB2DF16DE}"/>
            </c:ext>
          </c:extLst>
        </c:ser>
        <c:ser>
          <c:idx val="2"/>
          <c:order val="2"/>
          <c:tx>
            <c:strRef>
              <c:f>Data!$C$7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Data!$D$7:$BB$7</c:f>
            </c:numRef>
          </c:val>
          <c:smooth val="0"/>
          <c:extLst>
            <c:ext xmlns:c16="http://schemas.microsoft.com/office/drawing/2014/chart" uri="{C3380CC4-5D6E-409C-BE32-E72D297353CC}">
              <c16:uniqueId val="{00000002-C6C3-40C6-8F25-9DBFB2DF16DE}"/>
            </c:ext>
          </c:extLst>
        </c:ser>
        <c:ser>
          <c:idx val="3"/>
          <c:order val="3"/>
          <c:tx>
            <c:strRef>
              <c:f>Data!$C$8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Data!$D$8:$BB$8</c:f>
            </c:numRef>
          </c:val>
          <c:smooth val="0"/>
          <c:extLst>
            <c:ext xmlns:c16="http://schemas.microsoft.com/office/drawing/2014/chart" uri="{C3380CC4-5D6E-409C-BE32-E72D297353CC}">
              <c16:uniqueId val="{00000003-C6C3-40C6-8F25-9DBFB2DF16DE}"/>
            </c:ext>
          </c:extLst>
        </c:ser>
        <c:ser>
          <c:idx val="4"/>
          <c:order val="4"/>
          <c:tx>
            <c:strRef>
              <c:f>Data!$C$9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Data!$D$9:$BB$9</c:f>
            </c:numRef>
          </c:val>
          <c:smooth val="0"/>
          <c:extLst>
            <c:ext xmlns:c16="http://schemas.microsoft.com/office/drawing/2014/chart" uri="{C3380CC4-5D6E-409C-BE32-E72D297353CC}">
              <c16:uniqueId val="{00000004-C6C3-40C6-8F25-9DBFB2DF16DE}"/>
            </c:ext>
          </c:extLst>
        </c:ser>
        <c:ser>
          <c:idx val="5"/>
          <c:order val="5"/>
          <c:tx>
            <c:strRef>
              <c:f>Data!$C$10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Data!$D$10:$BB$10</c:f>
            </c:numRef>
          </c:val>
          <c:smooth val="0"/>
          <c:extLst>
            <c:ext xmlns:c16="http://schemas.microsoft.com/office/drawing/2014/chart" uri="{C3380CC4-5D6E-409C-BE32-E72D297353CC}">
              <c16:uniqueId val="{00000005-C6C3-40C6-8F25-9DBFB2DF16DE}"/>
            </c:ext>
          </c:extLst>
        </c:ser>
        <c:ser>
          <c:idx val="6"/>
          <c:order val="6"/>
          <c:tx>
            <c:strRef>
              <c:f>Data!$C$11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Data!$D$11:$BB$11</c:f>
            </c:numRef>
          </c:val>
          <c:smooth val="0"/>
          <c:extLst>
            <c:ext xmlns:c16="http://schemas.microsoft.com/office/drawing/2014/chart" uri="{C3380CC4-5D6E-409C-BE32-E72D297353CC}">
              <c16:uniqueId val="{00000006-C6C3-40C6-8F25-9DBFB2DF16DE}"/>
            </c:ext>
          </c:extLst>
        </c:ser>
        <c:ser>
          <c:idx val="7"/>
          <c:order val="7"/>
          <c:tx>
            <c:strRef>
              <c:f>Data!$C$12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Data!$D$12:$BB$12</c:f>
            </c:numRef>
          </c:val>
          <c:smooth val="0"/>
          <c:extLst>
            <c:ext xmlns:c16="http://schemas.microsoft.com/office/drawing/2014/chart" uri="{C3380CC4-5D6E-409C-BE32-E72D297353CC}">
              <c16:uniqueId val="{00000007-C6C3-40C6-8F25-9DBFB2DF16DE}"/>
            </c:ext>
          </c:extLst>
        </c:ser>
        <c:ser>
          <c:idx val="8"/>
          <c:order val="8"/>
          <c:tx>
            <c:strRef>
              <c:f>Data!$C$13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Data!$D$13:$BB$13</c:f>
            </c:numRef>
          </c:val>
          <c:smooth val="0"/>
          <c:extLst>
            <c:ext xmlns:c16="http://schemas.microsoft.com/office/drawing/2014/chart" uri="{C3380CC4-5D6E-409C-BE32-E72D297353CC}">
              <c16:uniqueId val="{00000008-C6C3-40C6-8F25-9DBFB2DF16DE}"/>
            </c:ext>
          </c:extLst>
        </c:ser>
        <c:ser>
          <c:idx val="9"/>
          <c:order val="9"/>
          <c:tx>
            <c:strRef>
              <c:f>Data!$C$14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Data!$D$14:$BB$14</c:f>
            </c:numRef>
          </c:val>
          <c:smooth val="0"/>
          <c:extLst>
            <c:ext xmlns:c16="http://schemas.microsoft.com/office/drawing/2014/chart" uri="{C3380CC4-5D6E-409C-BE32-E72D297353CC}">
              <c16:uniqueId val="{00000009-C6C3-40C6-8F25-9DBFB2DF16DE}"/>
            </c:ext>
          </c:extLst>
        </c:ser>
        <c:ser>
          <c:idx val="10"/>
          <c:order val="10"/>
          <c:tx>
            <c:strRef>
              <c:f>Data!$C$15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Data!$D$15:$BB$15</c:f>
            </c:numRef>
          </c:val>
          <c:smooth val="0"/>
          <c:extLst>
            <c:ext xmlns:c16="http://schemas.microsoft.com/office/drawing/2014/chart" uri="{C3380CC4-5D6E-409C-BE32-E72D297353CC}">
              <c16:uniqueId val="{0000000A-C6C3-40C6-8F25-9DBFB2DF16DE}"/>
            </c:ext>
          </c:extLst>
        </c:ser>
        <c:ser>
          <c:idx val="11"/>
          <c:order val="11"/>
          <c:tx>
            <c:strRef>
              <c:f>Data!$C$16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Data!$D$16:$BB$16</c:f>
            </c:numRef>
          </c:val>
          <c:smooth val="0"/>
          <c:extLst>
            <c:ext xmlns:c16="http://schemas.microsoft.com/office/drawing/2014/chart" uri="{C3380CC4-5D6E-409C-BE32-E72D297353CC}">
              <c16:uniqueId val="{0000000B-C6C3-40C6-8F25-9DBFB2DF16DE}"/>
            </c:ext>
          </c:extLst>
        </c:ser>
        <c:ser>
          <c:idx val="12"/>
          <c:order val="12"/>
          <c:tx>
            <c:strRef>
              <c:f>Data!$C$17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Data!$D$17:$BB$17</c:f>
            </c:numRef>
          </c:val>
          <c:smooth val="0"/>
          <c:extLst>
            <c:ext xmlns:c16="http://schemas.microsoft.com/office/drawing/2014/chart" uri="{C3380CC4-5D6E-409C-BE32-E72D297353CC}">
              <c16:uniqueId val="{0000000C-C6C3-40C6-8F25-9DBFB2DF16DE}"/>
            </c:ext>
          </c:extLst>
        </c:ser>
        <c:ser>
          <c:idx val="13"/>
          <c:order val="13"/>
          <c:tx>
            <c:strRef>
              <c:f>Data!$C$18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Data!$D$18:$BB$18</c:f>
            </c:numRef>
          </c:val>
          <c:smooth val="0"/>
          <c:extLst>
            <c:ext xmlns:c16="http://schemas.microsoft.com/office/drawing/2014/chart" uri="{C3380CC4-5D6E-409C-BE32-E72D297353CC}">
              <c16:uniqueId val="{0000000D-C6C3-40C6-8F25-9DBFB2DF16DE}"/>
            </c:ext>
          </c:extLst>
        </c:ser>
        <c:ser>
          <c:idx val="14"/>
          <c:order val="14"/>
          <c:tx>
            <c:strRef>
              <c:f>Data!$C$19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Data!$D$19:$BB$19</c:f>
            </c:numRef>
          </c:val>
          <c:smooth val="0"/>
          <c:extLst>
            <c:ext xmlns:c16="http://schemas.microsoft.com/office/drawing/2014/chart" uri="{C3380CC4-5D6E-409C-BE32-E72D297353CC}">
              <c16:uniqueId val="{0000000E-C6C3-40C6-8F25-9DBFB2DF16DE}"/>
            </c:ext>
          </c:extLst>
        </c:ser>
        <c:ser>
          <c:idx val="15"/>
          <c:order val="15"/>
          <c:tx>
            <c:strRef>
              <c:f>Data!$C$20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Data!$D$20:$BB$20</c:f>
            </c:numRef>
          </c:val>
          <c:smooth val="0"/>
          <c:extLst>
            <c:ext xmlns:c16="http://schemas.microsoft.com/office/drawing/2014/chart" uri="{C3380CC4-5D6E-409C-BE32-E72D297353CC}">
              <c16:uniqueId val="{0000000F-C6C3-40C6-8F25-9DBFB2DF16DE}"/>
            </c:ext>
          </c:extLst>
        </c:ser>
        <c:ser>
          <c:idx val="16"/>
          <c:order val="16"/>
          <c:tx>
            <c:strRef>
              <c:f>Data!$C$21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Data!$D$21:$BB$21</c:f>
            </c:numRef>
          </c:val>
          <c:smooth val="0"/>
          <c:extLst>
            <c:ext xmlns:c16="http://schemas.microsoft.com/office/drawing/2014/chart" uri="{C3380CC4-5D6E-409C-BE32-E72D297353CC}">
              <c16:uniqueId val="{00000010-C6C3-40C6-8F25-9DBFB2DF16DE}"/>
            </c:ext>
          </c:extLst>
        </c:ser>
        <c:ser>
          <c:idx val="17"/>
          <c:order val="17"/>
          <c:tx>
            <c:strRef>
              <c:f>Data!$C$22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Data!$D$22:$BB$22</c:f>
            </c:numRef>
          </c:val>
          <c:smooth val="0"/>
          <c:extLst>
            <c:ext xmlns:c16="http://schemas.microsoft.com/office/drawing/2014/chart" uri="{C3380CC4-5D6E-409C-BE32-E72D297353CC}">
              <c16:uniqueId val="{00000011-C6C3-40C6-8F25-9DBFB2DF16DE}"/>
            </c:ext>
          </c:extLst>
        </c:ser>
        <c:ser>
          <c:idx val="18"/>
          <c:order val="18"/>
          <c:tx>
            <c:strRef>
              <c:f>Data!$C$23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Data!$D$23:$BB$23</c:f>
            </c:numRef>
          </c:val>
          <c:smooth val="0"/>
          <c:extLst>
            <c:ext xmlns:c16="http://schemas.microsoft.com/office/drawing/2014/chart" uri="{C3380CC4-5D6E-409C-BE32-E72D297353CC}">
              <c16:uniqueId val="{00000012-C6C3-40C6-8F25-9DBFB2DF16DE}"/>
            </c:ext>
          </c:extLst>
        </c:ser>
        <c:ser>
          <c:idx val="19"/>
          <c:order val="19"/>
          <c:tx>
            <c:strRef>
              <c:f>Data!$C$24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Data!$D$24:$BB$24</c:f>
            </c:numRef>
          </c:val>
          <c:smooth val="0"/>
          <c:extLst>
            <c:ext xmlns:c16="http://schemas.microsoft.com/office/drawing/2014/chart" uri="{C3380CC4-5D6E-409C-BE32-E72D297353CC}">
              <c16:uniqueId val="{00000013-C6C3-40C6-8F25-9DBFB2DF16DE}"/>
            </c:ext>
          </c:extLst>
        </c:ser>
        <c:ser>
          <c:idx val="20"/>
          <c:order val="20"/>
          <c:tx>
            <c:strRef>
              <c:f>Data!$C$25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Data!$D$25:$BB$25</c:f>
            </c:numRef>
          </c:val>
          <c:smooth val="0"/>
          <c:extLst>
            <c:ext xmlns:c16="http://schemas.microsoft.com/office/drawing/2014/chart" uri="{C3380CC4-5D6E-409C-BE32-E72D297353CC}">
              <c16:uniqueId val="{00000014-C6C3-40C6-8F25-9DBFB2DF16DE}"/>
            </c:ext>
          </c:extLst>
        </c:ser>
        <c:ser>
          <c:idx val="21"/>
          <c:order val="21"/>
          <c:tx>
            <c:strRef>
              <c:f>Data!$C$26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Data!$D$26:$BB$26</c:f>
            </c:numRef>
          </c:val>
          <c:smooth val="0"/>
          <c:extLst>
            <c:ext xmlns:c16="http://schemas.microsoft.com/office/drawing/2014/chart" uri="{C3380CC4-5D6E-409C-BE32-E72D297353CC}">
              <c16:uniqueId val="{00000015-C6C3-40C6-8F25-9DBFB2DF16DE}"/>
            </c:ext>
          </c:extLst>
        </c:ser>
        <c:ser>
          <c:idx val="22"/>
          <c:order val="22"/>
          <c:tx>
            <c:strRef>
              <c:f>Data!$C$27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Data!$D$27:$BB$27</c:f>
            </c:numRef>
          </c:val>
          <c:smooth val="0"/>
          <c:extLst>
            <c:ext xmlns:c16="http://schemas.microsoft.com/office/drawing/2014/chart" uri="{C3380CC4-5D6E-409C-BE32-E72D297353CC}">
              <c16:uniqueId val="{00000016-C6C3-40C6-8F25-9DBFB2DF16DE}"/>
            </c:ext>
          </c:extLst>
        </c:ser>
        <c:ser>
          <c:idx val="23"/>
          <c:order val="23"/>
          <c:tx>
            <c:strRef>
              <c:f>Data!$C$28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Data!$D$28:$BB$28</c:f>
            </c:numRef>
          </c:val>
          <c:smooth val="0"/>
          <c:extLst>
            <c:ext xmlns:c16="http://schemas.microsoft.com/office/drawing/2014/chart" uri="{C3380CC4-5D6E-409C-BE32-E72D297353CC}">
              <c16:uniqueId val="{00000017-C6C3-40C6-8F25-9DBFB2DF16DE}"/>
            </c:ext>
          </c:extLst>
        </c:ser>
        <c:ser>
          <c:idx val="24"/>
          <c:order val="24"/>
          <c:tx>
            <c:strRef>
              <c:f>Data!$C$29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Data!$D$29:$BB$29</c:f>
            </c:numRef>
          </c:val>
          <c:smooth val="0"/>
          <c:extLst>
            <c:ext xmlns:c16="http://schemas.microsoft.com/office/drawing/2014/chart" uri="{C3380CC4-5D6E-409C-BE32-E72D297353CC}">
              <c16:uniqueId val="{00000018-C6C3-40C6-8F25-9DBFB2DF16DE}"/>
            </c:ext>
          </c:extLst>
        </c:ser>
        <c:ser>
          <c:idx val="25"/>
          <c:order val="25"/>
          <c:tx>
            <c:strRef>
              <c:f>Data!$C$30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Data!$D$30:$BB$30</c:f>
            </c:numRef>
          </c:val>
          <c:smooth val="0"/>
          <c:extLst>
            <c:ext xmlns:c16="http://schemas.microsoft.com/office/drawing/2014/chart" uri="{C3380CC4-5D6E-409C-BE32-E72D297353CC}">
              <c16:uniqueId val="{00000019-C6C3-40C6-8F25-9DBFB2DF16DE}"/>
            </c:ext>
          </c:extLst>
        </c:ser>
        <c:ser>
          <c:idx val="26"/>
          <c:order val="26"/>
          <c:tx>
            <c:strRef>
              <c:f>Data!$C$31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Data!$D$31:$BB$31</c:f>
            </c:numRef>
          </c:val>
          <c:smooth val="0"/>
          <c:extLst>
            <c:ext xmlns:c16="http://schemas.microsoft.com/office/drawing/2014/chart" uri="{C3380CC4-5D6E-409C-BE32-E72D297353CC}">
              <c16:uniqueId val="{0000001A-C6C3-40C6-8F25-9DBFB2DF16DE}"/>
            </c:ext>
          </c:extLst>
        </c:ser>
        <c:ser>
          <c:idx val="27"/>
          <c:order val="27"/>
          <c:tx>
            <c:strRef>
              <c:f>Data!$C$32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Data!$D$32:$BB$32</c:f>
            </c:numRef>
          </c:val>
          <c:smooth val="0"/>
          <c:extLst>
            <c:ext xmlns:c16="http://schemas.microsoft.com/office/drawing/2014/chart" uri="{C3380CC4-5D6E-409C-BE32-E72D297353CC}">
              <c16:uniqueId val="{0000001B-C6C3-40C6-8F25-9DBFB2DF16DE}"/>
            </c:ext>
          </c:extLst>
        </c:ser>
        <c:ser>
          <c:idx val="28"/>
          <c:order val="28"/>
          <c:tx>
            <c:strRef>
              <c:f>Data!$C$33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Data!$D$33:$BB$33</c:f>
            </c:numRef>
          </c:val>
          <c:smooth val="0"/>
          <c:extLst>
            <c:ext xmlns:c16="http://schemas.microsoft.com/office/drawing/2014/chart" uri="{C3380CC4-5D6E-409C-BE32-E72D297353CC}">
              <c16:uniqueId val="{0000001C-C6C3-40C6-8F25-9DBFB2DF16DE}"/>
            </c:ext>
          </c:extLst>
        </c:ser>
        <c:ser>
          <c:idx val="29"/>
          <c:order val="29"/>
          <c:tx>
            <c:strRef>
              <c:f>Data!$C$34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Data!$D$34:$BB$34</c:f>
            </c:numRef>
          </c:val>
          <c:smooth val="0"/>
          <c:extLst>
            <c:ext xmlns:c16="http://schemas.microsoft.com/office/drawing/2014/chart" uri="{C3380CC4-5D6E-409C-BE32-E72D297353CC}">
              <c16:uniqueId val="{0000001D-C6C3-40C6-8F25-9DBFB2DF16DE}"/>
            </c:ext>
          </c:extLst>
        </c:ser>
        <c:ser>
          <c:idx val="30"/>
          <c:order val="30"/>
          <c:tx>
            <c:strRef>
              <c:f>Data!$C$35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Data!$D$35:$BB$35</c:f>
            </c:numRef>
          </c:val>
          <c:smooth val="0"/>
          <c:extLst>
            <c:ext xmlns:c16="http://schemas.microsoft.com/office/drawing/2014/chart" uri="{C3380CC4-5D6E-409C-BE32-E72D297353CC}">
              <c16:uniqueId val="{0000001E-C6C3-40C6-8F25-9DBFB2DF16DE}"/>
            </c:ext>
          </c:extLst>
        </c:ser>
        <c:ser>
          <c:idx val="31"/>
          <c:order val="31"/>
          <c:tx>
            <c:strRef>
              <c:f>Data!$C$36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Data!$D$36:$BB$36</c:f>
            </c:numRef>
          </c:val>
          <c:smooth val="0"/>
          <c:extLst>
            <c:ext xmlns:c16="http://schemas.microsoft.com/office/drawing/2014/chart" uri="{C3380CC4-5D6E-409C-BE32-E72D297353CC}">
              <c16:uniqueId val="{0000001F-C6C3-40C6-8F25-9DBFB2DF16DE}"/>
            </c:ext>
          </c:extLst>
        </c:ser>
        <c:ser>
          <c:idx val="32"/>
          <c:order val="32"/>
          <c:tx>
            <c:strRef>
              <c:f>Data!$C$37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Data!$D$37:$BB$37</c:f>
            </c:numRef>
          </c:val>
          <c:smooth val="0"/>
          <c:extLst>
            <c:ext xmlns:c16="http://schemas.microsoft.com/office/drawing/2014/chart" uri="{C3380CC4-5D6E-409C-BE32-E72D297353CC}">
              <c16:uniqueId val="{00000020-C6C3-40C6-8F25-9DBFB2DF16DE}"/>
            </c:ext>
          </c:extLst>
        </c:ser>
        <c:ser>
          <c:idx val="33"/>
          <c:order val="33"/>
          <c:tx>
            <c:strRef>
              <c:f>Data!$C$38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Data!$D$38:$BB$38</c:f>
            </c:numRef>
          </c:val>
          <c:smooth val="0"/>
          <c:extLst>
            <c:ext xmlns:c16="http://schemas.microsoft.com/office/drawing/2014/chart" uri="{C3380CC4-5D6E-409C-BE32-E72D297353CC}">
              <c16:uniqueId val="{00000021-C6C3-40C6-8F25-9DBFB2DF16DE}"/>
            </c:ext>
          </c:extLst>
        </c:ser>
        <c:ser>
          <c:idx val="34"/>
          <c:order val="34"/>
          <c:tx>
            <c:strRef>
              <c:f>Data!$C$39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Data!$D$39:$BB$39</c:f>
            </c:numRef>
          </c:val>
          <c:smooth val="0"/>
          <c:extLst>
            <c:ext xmlns:c16="http://schemas.microsoft.com/office/drawing/2014/chart" uri="{C3380CC4-5D6E-409C-BE32-E72D297353CC}">
              <c16:uniqueId val="{00000022-C6C3-40C6-8F25-9DBFB2DF16DE}"/>
            </c:ext>
          </c:extLst>
        </c:ser>
        <c:ser>
          <c:idx val="35"/>
          <c:order val="35"/>
          <c:tx>
            <c:strRef>
              <c:f>Data!$C$40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Data!$D$40:$BB$40</c:f>
            </c:numRef>
          </c:val>
          <c:smooth val="0"/>
          <c:extLst>
            <c:ext xmlns:c16="http://schemas.microsoft.com/office/drawing/2014/chart" uri="{C3380CC4-5D6E-409C-BE32-E72D297353CC}">
              <c16:uniqueId val="{00000023-C6C3-40C6-8F25-9DBFB2DF16DE}"/>
            </c:ext>
          </c:extLst>
        </c:ser>
        <c:ser>
          <c:idx val="36"/>
          <c:order val="36"/>
          <c:tx>
            <c:strRef>
              <c:f>Data!$C$41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Data!$D$41:$BB$41</c:f>
            </c:numRef>
          </c:val>
          <c:smooth val="0"/>
          <c:extLst>
            <c:ext xmlns:c16="http://schemas.microsoft.com/office/drawing/2014/chart" uri="{C3380CC4-5D6E-409C-BE32-E72D297353CC}">
              <c16:uniqueId val="{00000024-C6C3-40C6-8F25-9DBFB2DF16DE}"/>
            </c:ext>
          </c:extLst>
        </c:ser>
        <c:ser>
          <c:idx val="37"/>
          <c:order val="37"/>
          <c:tx>
            <c:strRef>
              <c:f>Data!$C$42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Data!$D$42:$BB$42</c:f>
            </c:numRef>
          </c:val>
          <c:smooth val="0"/>
          <c:extLst>
            <c:ext xmlns:c16="http://schemas.microsoft.com/office/drawing/2014/chart" uri="{C3380CC4-5D6E-409C-BE32-E72D297353CC}">
              <c16:uniqueId val="{00000025-C6C3-40C6-8F25-9DBFB2DF16DE}"/>
            </c:ext>
          </c:extLst>
        </c:ser>
        <c:ser>
          <c:idx val="38"/>
          <c:order val="38"/>
          <c:tx>
            <c:strRef>
              <c:f>Data!$C$43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Data!$D$43:$BB$43</c:f>
            </c:numRef>
          </c:val>
          <c:smooth val="0"/>
          <c:extLst>
            <c:ext xmlns:c16="http://schemas.microsoft.com/office/drawing/2014/chart" uri="{C3380CC4-5D6E-409C-BE32-E72D297353CC}">
              <c16:uniqueId val="{00000026-C6C3-40C6-8F25-9DBFB2DF16DE}"/>
            </c:ext>
          </c:extLst>
        </c:ser>
        <c:ser>
          <c:idx val="39"/>
          <c:order val="39"/>
          <c:tx>
            <c:strRef>
              <c:f>Data!$C$44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Data!$D$44:$BB$44</c:f>
            </c:numRef>
          </c:val>
          <c:smooth val="0"/>
          <c:extLst>
            <c:ext xmlns:c16="http://schemas.microsoft.com/office/drawing/2014/chart" uri="{C3380CC4-5D6E-409C-BE32-E72D297353CC}">
              <c16:uniqueId val="{00000027-C6C3-40C6-8F25-9DBFB2DF16DE}"/>
            </c:ext>
          </c:extLst>
        </c:ser>
        <c:ser>
          <c:idx val="40"/>
          <c:order val="40"/>
          <c:tx>
            <c:strRef>
              <c:f>Data!$C$45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Data!$D$45:$BB$45</c:f>
            </c:numRef>
          </c:val>
          <c:smooth val="0"/>
          <c:extLst>
            <c:ext xmlns:c16="http://schemas.microsoft.com/office/drawing/2014/chart" uri="{C3380CC4-5D6E-409C-BE32-E72D297353CC}">
              <c16:uniqueId val="{00000028-C6C3-40C6-8F25-9DBFB2DF16DE}"/>
            </c:ext>
          </c:extLst>
        </c:ser>
        <c:ser>
          <c:idx val="41"/>
          <c:order val="41"/>
          <c:tx>
            <c:strRef>
              <c:f>Data!$C$46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Data!$D$46:$BB$46</c:f>
            </c:numRef>
          </c:val>
          <c:smooth val="0"/>
          <c:extLst>
            <c:ext xmlns:c16="http://schemas.microsoft.com/office/drawing/2014/chart" uri="{C3380CC4-5D6E-409C-BE32-E72D297353CC}">
              <c16:uniqueId val="{00000029-C6C3-40C6-8F25-9DBFB2DF16DE}"/>
            </c:ext>
          </c:extLst>
        </c:ser>
        <c:ser>
          <c:idx val="42"/>
          <c:order val="42"/>
          <c:tx>
            <c:strRef>
              <c:f>Data!$C$47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Data!$D$47:$BB$47</c:f>
            </c:numRef>
          </c:val>
          <c:smooth val="0"/>
          <c:extLst>
            <c:ext xmlns:c16="http://schemas.microsoft.com/office/drawing/2014/chart" uri="{C3380CC4-5D6E-409C-BE32-E72D297353CC}">
              <c16:uniqueId val="{0000002A-C6C3-40C6-8F25-9DBFB2DF16DE}"/>
            </c:ext>
          </c:extLst>
        </c:ser>
        <c:ser>
          <c:idx val="43"/>
          <c:order val="43"/>
          <c:tx>
            <c:strRef>
              <c:f>Data!$C$48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Data!$D$48:$BB$48</c:f>
            </c:numRef>
          </c:val>
          <c:smooth val="0"/>
          <c:extLst>
            <c:ext xmlns:c16="http://schemas.microsoft.com/office/drawing/2014/chart" uri="{C3380CC4-5D6E-409C-BE32-E72D297353CC}">
              <c16:uniqueId val="{0000002B-C6C3-40C6-8F25-9DBFB2DF16DE}"/>
            </c:ext>
          </c:extLst>
        </c:ser>
        <c:ser>
          <c:idx val="44"/>
          <c:order val="44"/>
          <c:tx>
            <c:strRef>
              <c:f>Data!$C$49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Data!$D$49:$BB$49</c:f>
            </c:numRef>
          </c:val>
          <c:smooth val="0"/>
          <c:extLst>
            <c:ext xmlns:c16="http://schemas.microsoft.com/office/drawing/2014/chart" uri="{C3380CC4-5D6E-409C-BE32-E72D297353CC}">
              <c16:uniqueId val="{0000002C-C6C3-40C6-8F25-9DBFB2DF16DE}"/>
            </c:ext>
          </c:extLst>
        </c:ser>
        <c:ser>
          <c:idx val="45"/>
          <c:order val="45"/>
          <c:tx>
            <c:strRef>
              <c:f>Data!$C$50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Data!$D$50:$BB$50</c:f>
            </c:numRef>
          </c:val>
          <c:smooth val="0"/>
          <c:extLst>
            <c:ext xmlns:c16="http://schemas.microsoft.com/office/drawing/2014/chart" uri="{C3380CC4-5D6E-409C-BE32-E72D297353CC}">
              <c16:uniqueId val="{0000002D-C6C3-40C6-8F25-9DBFB2DF16DE}"/>
            </c:ext>
          </c:extLst>
        </c:ser>
        <c:ser>
          <c:idx val="46"/>
          <c:order val="46"/>
          <c:tx>
            <c:strRef>
              <c:f>Data!$C$51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Data!$D$51:$BB$51</c:f>
            </c:numRef>
          </c:val>
          <c:smooth val="0"/>
          <c:extLst>
            <c:ext xmlns:c16="http://schemas.microsoft.com/office/drawing/2014/chart" uri="{C3380CC4-5D6E-409C-BE32-E72D297353CC}">
              <c16:uniqueId val="{0000002E-C6C3-40C6-8F25-9DBFB2DF16DE}"/>
            </c:ext>
          </c:extLst>
        </c:ser>
        <c:ser>
          <c:idx val="47"/>
          <c:order val="47"/>
          <c:tx>
            <c:strRef>
              <c:f>Data!$C$52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Data!$D$52:$BB$52</c:f>
            </c:numRef>
          </c:val>
          <c:smooth val="0"/>
          <c:extLst>
            <c:ext xmlns:c16="http://schemas.microsoft.com/office/drawing/2014/chart" uri="{C3380CC4-5D6E-409C-BE32-E72D297353CC}">
              <c16:uniqueId val="{0000002F-C6C3-40C6-8F25-9DBFB2DF16DE}"/>
            </c:ext>
          </c:extLst>
        </c:ser>
        <c:ser>
          <c:idx val="48"/>
          <c:order val="48"/>
          <c:tx>
            <c:strRef>
              <c:f>Data!$C$53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Data!$D$53:$BB$53</c:f>
            </c:numRef>
          </c:val>
          <c:smooth val="0"/>
          <c:extLst>
            <c:ext xmlns:c16="http://schemas.microsoft.com/office/drawing/2014/chart" uri="{C3380CC4-5D6E-409C-BE32-E72D297353CC}">
              <c16:uniqueId val="{00000030-C6C3-40C6-8F25-9DBFB2DF16DE}"/>
            </c:ext>
          </c:extLst>
        </c:ser>
        <c:ser>
          <c:idx val="49"/>
          <c:order val="49"/>
          <c:tx>
            <c:strRef>
              <c:f>Data!$C$54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Data!$D$54:$BB$54</c:f>
            </c:numRef>
          </c:val>
          <c:smooth val="0"/>
          <c:extLst>
            <c:ext xmlns:c16="http://schemas.microsoft.com/office/drawing/2014/chart" uri="{C3380CC4-5D6E-409C-BE32-E72D297353CC}">
              <c16:uniqueId val="{00000031-C6C3-40C6-8F25-9DBFB2DF16DE}"/>
            </c:ext>
          </c:extLst>
        </c:ser>
        <c:ser>
          <c:idx val="50"/>
          <c:order val="50"/>
          <c:tx>
            <c:strRef>
              <c:f>Data!$C$55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Data!$D$55:$BB$55</c:f>
            </c:numRef>
          </c:val>
          <c:smooth val="0"/>
          <c:extLst>
            <c:ext xmlns:c16="http://schemas.microsoft.com/office/drawing/2014/chart" uri="{C3380CC4-5D6E-409C-BE32-E72D297353CC}">
              <c16:uniqueId val="{00000032-C6C3-40C6-8F25-9DBFB2DF16DE}"/>
            </c:ext>
          </c:extLst>
        </c:ser>
        <c:ser>
          <c:idx val="51"/>
          <c:order val="51"/>
          <c:tx>
            <c:strRef>
              <c:f>Data!$C$56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Data!$D$56:$BB$56</c:f>
            </c:numRef>
          </c:val>
          <c:smooth val="0"/>
          <c:extLst>
            <c:ext xmlns:c16="http://schemas.microsoft.com/office/drawing/2014/chart" uri="{C3380CC4-5D6E-409C-BE32-E72D297353CC}">
              <c16:uniqueId val="{00000033-C6C3-40C6-8F25-9DBFB2DF16DE}"/>
            </c:ext>
          </c:extLst>
        </c:ser>
        <c:ser>
          <c:idx val="52"/>
          <c:order val="52"/>
          <c:tx>
            <c:strRef>
              <c:f>Data!$C$57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Data!$D$57:$BB$57</c:f>
            </c:numRef>
          </c:val>
          <c:smooth val="0"/>
          <c:extLst>
            <c:ext xmlns:c16="http://schemas.microsoft.com/office/drawing/2014/chart" uri="{C3380CC4-5D6E-409C-BE32-E72D297353CC}">
              <c16:uniqueId val="{00000034-C6C3-40C6-8F25-9DBFB2DF16DE}"/>
            </c:ext>
          </c:extLst>
        </c:ser>
        <c:ser>
          <c:idx val="53"/>
          <c:order val="53"/>
          <c:tx>
            <c:strRef>
              <c:f>Data!$C$58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Data!$D$58:$BB$58</c:f>
            </c:numRef>
          </c:val>
          <c:smooth val="0"/>
          <c:extLst>
            <c:ext xmlns:c16="http://schemas.microsoft.com/office/drawing/2014/chart" uri="{C3380CC4-5D6E-409C-BE32-E72D297353CC}">
              <c16:uniqueId val="{00000035-C6C3-40C6-8F25-9DBFB2DF16DE}"/>
            </c:ext>
          </c:extLst>
        </c:ser>
        <c:ser>
          <c:idx val="54"/>
          <c:order val="54"/>
          <c:tx>
            <c:strRef>
              <c:f>Data!$C$59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Data!$D$59:$BB$59</c:f>
            </c:numRef>
          </c:val>
          <c:smooth val="0"/>
          <c:extLst>
            <c:ext xmlns:c16="http://schemas.microsoft.com/office/drawing/2014/chart" uri="{C3380CC4-5D6E-409C-BE32-E72D297353CC}">
              <c16:uniqueId val="{00000036-C6C3-40C6-8F25-9DBFB2DF16DE}"/>
            </c:ext>
          </c:extLst>
        </c:ser>
        <c:ser>
          <c:idx val="55"/>
          <c:order val="55"/>
          <c:tx>
            <c:strRef>
              <c:f>Data!$C$60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Data!$D$60:$BB$60</c:f>
            </c:numRef>
          </c:val>
          <c:smooth val="0"/>
          <c:extLst>
            <c:ext xmlns:c16="http://schemas.microsoft.com/office/drawing/2014/chart" uri="{C3380CC4-5D6E-409C-BE32-E72D297353CC}">
              <c16:uniqueId val="{00000037-C6C3-40C6-8F25-9DBFB2DF16DE}"/>
            </c:ext>
          </c:extLst>
        </c:ser>
        <c:ser>
          <c:idx val="56"/>
          <c:order val="56"/>
          <c:tx>
            <c:strRef>
              <c:f>Data!$C$61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Data!$D$61:$BB$61</c:f>
            </c:numRef>
          </c:val>
          <c:smooth val="0"/>
          <c:extLst>
            <c:ext xmlns:c16="http://schemas.microsoft.com/office/drawing/2014/chart" uri="{C3380CC4-5D6E-409C-BE32-E72D297353CC}">
              <c16:uniqueId val="{00000038-C6C3-40C6-8F25-9DBFB2DF16DE}"/>
            </c:ext>
          </c:extLst>
        </c:ser>
        <c:ser>
          <c:idx val="57"/>
          <c:order val="57"/>
          <c:tx>
            <c:strRef>
              <c:f>Data!$C$62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Data!$D$62:$BB$62</c:f>
            </c:numRef>
          </c:val>
          <c:smooth val="0"/>
          <c:extLst>
            <c:ext xmlns:c16="http://schemas.microsoft.com/office/drawing/2014/chart" uri="{C3380CC4-5D6E-409C-BE32-E72D297353CC}">
              <c16:uniqueId val="{00000039-C6C3-40C6-8F25-9DBFB2DF16DE}"/>
            </c:ext>
          </c:extLst>
        </c:ser>
        <c:ser>
          <c:idx val="58"/>
          <c:order val="58"/>
          <c:tx>
            <c:strRef>
              <c:f>Data!$C$63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Data!$D$63:$BB$63</c:f>
            </c:numRef>
          </c:val>
          <c:smooth val="0"/>
          <c:extLst>
            <c:ext xmlns:c16="http://schemas.microsoft.com/office/drawing/2014/chart" uri="{C3380CC4-5D6E-409C-BE32-E72D297353CC}">
              <c16:uniqueId val="{0000003A-C6C3-40C6-8F25-9DBFB2DF16DE}"/>
            </c:ext>
          </c:extLst>
        </c:ser>
        <c:ser>
          <c:idx val="59"/>
          <c:order val="59"/>
          <c:tx>
            <c:strRef>
              <c:f>Data!$C$64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Data!$D$64:$BB$64</c:f>
            </c:numRef>
          </c:val>
          <c:smooth val="0"/>
          <c:extLst>
            <c:ext xmlns:c16="http://schemas.microsoft.com/office/drawing/2014/chart" uri="{C3380CC4-5D6E-409C-BE32-E72D297353CC}">
              <c16:uniqueId val="{0000003B-C6C3-40C6-8F25-9DBFB2DF16DE}"/>
            </c:ext>
          </c:extLst>
        </c:ser>
        <c:ser>
          <c:idx val="60"/>
          <c:order val="60"/>
          <c:tx>
            <c:strRef>
              <c:f>Data!$C$65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Data!$D$65:$BB$65</c:f>
            </c:numRef>
          </c:val>
          <c:smooth val="0"/>
          <c:extLst>
            <c:ext xmlns:c16="http://schemas.microsoft.com/office/drawing/2014/chart" uri="{C3380CC4-5D6E-409C-BE32-E72D297353CC}">
              <c16:uniqueId val="{0000003C-C6C3-40C6-8F25-9DBFB2DF16DE}"/>
            </c:ext>
          </c:extLst>
        </c:ser>
        <c:ser>
          <c:idx val="61"/>
          <c:order val="61"/>
          <c:tx>
            <c:strRef>
              <c:f>Data!$C$66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Data!$D$66:$BB$66</c:f>
            </c:numRef>
          </c:val>
          <c:smooth val="0"/>
          <c:extLst>
            <c:ext xmlns:c16="http://schemas.microsoft.com/office/drawing/2014/chart" uri="{C3380CC4-5D6E-409C-BE32-E72D297353CC}">
              <c16:uniqueId val="{0000003D-C6C3-40C6-8F25-9DBFB2DF16DE}"/>
            </c:ext>
          </c:extLst>
        </c:ser>
        <c:ser>
          <c:idx val="62"/>
          <c:order val="62"/>
          <c:tx>
            <c:strRef>
              <c:f>Data!$C$67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Data!$D$67:$BB$67</c:f>
            </c:numRef>
          </c:val>
          <c:smooth val="0"/>
          <c:extLst>
            <c:ext xmlns:c16="http://schemas.microsoft.com/office/drawing/2014/chart" uri="{C3380CC4-5D6E-409C-BE32-E72D297353CC}">
              <c16:uniqueId val="{0000003E-C6C3-40C6-8F25-9DBFB2DF16DE}"/>
            </c:ext>
          </c:extLst>
        </c:ser>
        <c:ser>
          <c:idx val="63"/>
          <c:order val="63"/>
          <c:tx>
            <c:strRef>
              <c:f>Data!$C$68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Data!$D$68:$BB$68</c:f>
            </c:numRef>
          </c:val>
          <c:smooth val="0"/>
          <c:extLst>
            <c:ext xmlns:c16="http://schemas.microsoft.com/office/drawing/2014/chart" uri="{C3380CC4-5D6E-409C-BE32-E72D297353CC}">
              <c16:uniqueId val="{0000003F-C6C3-40C6-8F25-9DBFB2DF16DE}"/>
            </c:ext>
          </c:extLst>
        </c:ser>
        <c:ser>
          <c:idx val="64"/>
          <c:order val="64"/>
          <c:tx>
            <c:strRef>
              <c:f>Data!$C$69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Data!$D$69:$BB$69</c:f>
            </c:numRef>
          </c:val>
          <c:smooth val="0"/>
          <c:extLst>
            <c:ext xmlns:c16="http://schemas.microsoft.com/office/drawing/2014/chart" uri="{C3380CC4-5D6E-409C-BE32-E72D297353CC}">
              <c16:uniqueId val="{00000040-C6C3-40C6-8F25-9DBFB2DF16DE}"/>
            </c:ext>
          </c:extLst>
        </c:ser>
        <c:ser>
          <c:idx val="65"/>
          <c:order val="65"/>
          <c:tx>
            <c:strRef>
              <c:f>Data!$C$70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Data!$D$70:$BB$70</c:f>
            </c:numRef>
          </c:val>
          <c:smooth val="0"/>
          <c:extLst>
            <c:ext xmlns:c16="http://schemas.microsoft.com/office/drawing/2014/chart" uri="{C3380CC4-5D6E-409C-BE32-E72D297353CC}">
              <c16:uniqueId val="{00000041-C6C3-40C6-8F25-9DBFB2DF16DE}"/>
            </c:ext>
          </c:extLst>
        </c:ser>
        <c:ser>
          <c:idx val="66"/>
          <c:order val="66"/>
          <c:tx>
            <c:strRef>
              <c:f>Data!$C$71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Data!$D$71:$BB$71</c:f>
            </c:numRef>
          </c:val>
          <c:smooth val="0"/>
          <c:extLst>
            <c:ext xmlns:c16="http://schemas.microsoft.com/office/drawing/2014/chart" uri="{C3380CC4-5D6E-409C-BE32-E72D297353CC}">
              <c16:uniqueId val="{00000042-C6C3-40C6-8F25-9DBFB2DF16DE}"/>
            </c:ext>
          </c:extLst>
        </c:ser>
        <c:ser>
          <c:idx val="67"/>
          <c:order val="67"/>
          <c:tx>
            <c:strRef>
              <c:f>Data!$C$72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Data!$D$72:$BB$72</c:f>
            </c:numRef>
          </c:val>
          <c:smooth val="0"/>
          <c:extLst>
            <c:ext xmlns:c16="http://schemas.microsoft.com/office/drawing/2014/chart" uri="{C3380CC4-5D6E-409C-BE32-E72D297353CC}">
              <c16:uniqueId val="{00000043-C6C3-40C6-8F25-9DBFB2DF16DE}"/>
            </c:ext>
          </c:extLst>
        </c:ser>
        <c:ser>
          <c:idx val="68"/>
          <c:order val="68"/>
          <c:tx>
            <c:strRef>
              <c:f>Data!$C$73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Data!$D$73:$BB$73</c:f>
            </c:numRef>
          </c:val>
          <c:smooth val="0"/>
          <c:extLst>
            <c:ext xmlns:c16="http://schemas.microsoft.com/office/drawing/2014/chart" uri="{C3380CC4-5D6E-409C-BE32-E72D297353CC}">
              <c16:uniqueId val="{00000044-C6C3-40C6-8F25-9DBFB2DF16DE}"/>
            </c:ext>
          </c:extLst>
        </c:ser>
        <c:ser>
          <c:idx val="69"/>
          <c:order val="69"/>
          <c:tx>
            <c:strRef>
              <c:f>Data!$C$74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Data!$D$74:$BB$74</c:f>
            </c:numRef>
          </c:val>
          <c:smooth val="0"/>
          <c:extLst>
            <c:ext xmlns:c16="http://schemas.microsoft.com/office/drawing/2014/chart" uri="{C3380CC4-5D6E-409C-BE32-E72D297353CC}">
              <c16:uniqueId val="{00000045-C6C3-40C6-8F25-9DBFB2DF16DE}"/>
            </c:ext>
          </c:extLst>
        </c:ser>
        <c:ser>
          <c:idx val="70"/>
          <c:order val="70"/>
          <c:tx>
            <c:strRef>
              <c:f>Data!$C$75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Data!$D$75:$BB$75</c:f>
            </c:numRef>
          </c:val>
          <c:smooth val="0"/>
          <c:extLst>
            <c:ext xmlns:c16="http://schemas.microsoft.com/office/drawing/2014/chart" uri="{C3380CC4-5D6E-409C-BE32-E72D297353CC}">
              <c16:uniqueId val="{00000046-C6C3-40C6-8F25-9DBFB2DF16DE}"/>
            </c:ext>
          </c:extLst>
        </c:ser>
        <c:ser>
          <c:idx val="71"/>
          <c:order val="71"/>
          <c:tx>
            <c:strRef>
              <c:f>Data!$C$76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Data!$D$76:$BB$76</c:f>
            </c:numRef>
          </c:val>
          <c:smooth val="0"/>
          <c:extLst>
            <c:ext xmlns:c16="http://schemas.microsoft.com/office/drawing/2014/chart" uri="{C3380CC4-5D6E-409C-BE32-E72D297353CC}">
              <c16:uniqueId val="{00000047-C6C3-40C6-8F25-9DBFB2DF16DE}"/>
            </c:ext>
          </c:extLst>
        </c:ser>
        <c:ser>
          <c:idx val="72"/>
          <c:order val="72"/>
          <c:tx>
            <c:strRef>
              <c:f>Data!$C$77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Data!$D$77:$BB$77</c:f>
            </c:numRef>
          </c:val>
          <c:smooth val="0"/>
          <c:extLst>
            <c:ext xmlns:c16="http://schemas.microsoft.com/office/drawing/2014/chart" uri="{C3380CC4-5D6E-409C-BE32-E72D297353CC}">
              <c16:uniqueId val="{00000048-C6C3-40C6-8F25-9DBFB2DF16DE}"/>
            </c:ext>
          </c:extLst>
        </c:ser>
        <c:ser>
          <c:idx val="73"/>
          <c:order val="73"/>
          <c:tx>
            <c:strRef>
              <c:f>Data!$C$78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Data!$D$78:$BB$78</c:f>
            </c:numRef>
          </c:val>
          <c:smooth val="0"/>
          <c:extLst>
            <c:ext xmlns:c16="http://schemas.microsoft.com/office/drawing/2014/chart" uri="{C3380CC4-5D6E-409C-BE32-E72D297353CC}">
              <c16:uniqueId val="{00000049-C6C3-40C6-8F25-9DBFB2DF16DE}"/>
            </c:ext>
          </c:extLst>
        </c:ser>
        <c:ser>
          <c:idx val="74"/>
          <c:order val="74"/>
          <c:tx>
            <c:strRef>
              <c:f>Data!$C$79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Data!$D$79:$BB$79</c:f>
            </c:numRef>
          </c:val>
          <c:smooth val="0"/>
          <c:extLst>
            <c:ext xmlns:c16="http://schemas.microsoft.com/office/drawing/2014/chart" uri="{C3380CC4-5D6E-409C-BE32-E72D297353CC}">
              <c16:uniqueId val="{0000004A-C6C3-40C6-8F25-9DBFB2DF16DE}"/>
            </c:ext>
          </c:extLst>
        </c:ser>
        <c:ser>
          <c:idx val="75"/>
          <c:order val="75"/>
          <c:tx>
            <c:strRef>
              <c:f>Data!$C$80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Data!$D$80:$BB$80</c:f>
            </c:numRef>
          </c:val>
          <c:smooth val="0"/>
          <c:extLst>
            <c:ext xmlns:c16="http://schemas.microsoft.com/office/drawing/2014/chart" uri="{C3380CC4-5D6E-409C-BE32-E72D297353CC}">
              <c16:uniqueId val="{0000004B-C6C3-40C6-8F25-9DBFB2DF16DE}"/>
            </c:ext>
          </c:extLst>
        </c:ser>
        <c:ser>
          <c:idx val="76"/>
          <c:order val="76"/>
          <c:tx>
            <c:strRef>
              <c:f>Data!$C$81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Data!$D$81:$BB$81</c:f>
            </c:numRef>
          </c:val>
          <c:smooth val="0"/>
          <c:extLst>
            <c:ext xmlns:c16="http://schemas.microsoft.com/office/drawing/2014/chart" uri="{C3380CC4-5D6E-409C-BE32-E72D297353CC}">
              <c16:uniqueId val="{0000004C-C6C3-40C6-8F25-9DBFB2DF16DE}"/>
            </c:ext>
          </c:extLst>
        </c:ser>
        <c:ser>
          <c:idx val="77"/>
          <c:order val="77"/>
          <c:tx>
            <c:strRef>
              <c:f>Data!$C$82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Data!$D$82:$BB$82</c:f>
            </c:numRef>
          </c:val>
          <c:smooth val="0"/>
          <c:extLst>
            <c:ext xmlns:c16="http://schemas.microsoft.com/office/drawing/2014/chart" uri="{C3380CC4-5D6E-409C-BE32-E72D297353CC}">
              <c16:uniqueId val="{0000004D-C6C3-40C6-8F25-9DBFB2DF16DE}"/>
            </c:ext>
          </c:extLst>
        </c:ser>
        <c:ser>
          <c:idx val="78"/>
          <c:order val="78"/>
          <c:tx>
            <c:strRef>
              <c:f>Data!$C$83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Data!$D$83:$BB$83</c:f>
            </c:numRef>
          </c:val>
          <c:smooth val="0"/>
          <c:extLst>
            <c:ext xmlns:c16="http://schemas.microsoft.com/office/drawing/2014/chart" uri="{C3380CC4-5D6E-409C-BE32-E72D297353CC}">
              <c16:uniqueId val="{0000004E-C6C3-40C6-8F25-9DBFB2DF16DE}"/>
            </c:ext>
          </c:extLst>
        </c:ser>
        <c:ser>
          <c:idx val="79"/>
          <c:order val="79"/>
          <c:tx>
            <c:strRef>
              <c:f>Data!$C$84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Data!$D$84:$BB$84</c:f>
            </c:numRef>
          </c:val>
          <c:smooth val="0"/>
          <c:extLst>
            <c:ext xmlns:c16="http://schemas.microsoft.com/office/drawing/2014/chart" uri="{C3380CC4-5D6E-409C-BE32-E72D297353CC}">
              <c16:uniqueId val="{0000004F-C6C3-40C6-8F25-9DBFB2DF16DE}"/>
            </c:ext>
          </c:extLst>
        </c:ser>
        <c:ser>
          <c:idx val="80"/>
          <c:order val="80"/>
          <c:tx>
            <c:strRef>
              <c:f>Data!$C$85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Data!$D$85:$BB$85</c:f>
            </c:numRef>
          </c:val>
          <c:smooth val="0"/>
          <c:extLst>
            <c:ext xmlns:c16="http://schemas.microsoft.com/office/drawing/2014/chart" uri="{C3380CC4-5D6E-409C-BE32-E72D297353CC}">
              <c16:uniqueId val="{00000050-C6C3-40C6-8F25-9DBFB2DF16DE}"/>
            </c:ext>
          </c:extLst>
        </c:ser>
        <c:ser>
          <c:idx val="81"/>
          <c:order val="81"/>
          <c:tx>
            <c:strRef>
              <c:f>Data!$C$86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Data!$D$86:$BB$86</c:f>
            </c:numRef>
          </c:val>
          <c:smooth val="0"/>
          <c:extLst>
            <c:ext xmlns:c16="http://schemas.microsoft.com/office/drawing/2014/chart" uri="{C3380CC4-5D6E-409C-BE32-E72D297353CC}">
              <c16:uniqueId val="{00000051-C6C3-40C6-8F25-9DBFB2DF16DE}"/>
            </c:ext>
          </c:extLst>
        </c:ser>
        <c:ser>
          <c:idx val="82"/>
          <c:order val="82"/>
          <c:tx>
            <c:strRef>
              <c:f>Data!$C$87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Data!$D$87:$BB$87</c:f>
            </c:numRef>
          </c:val>
          <c:smooth val="0"/>
          <c:extLst>
            <c:ext xmlns:c16="http://schemas.microsoft.com/office/drawing/2014/chart" uri="{C3380CC4-5D6E-409C-BE32-E72D297353CC}">
              <c16:uniqueId val="{00000052-C6C3-40C6-8F25-9DBFB2DF16DE}"/>
            </c:ext>
          </c:extLst>
        </c:ser>
        <c:ser>
          <c:idx val="83"/>
          <c:order val="83"/>
          <c:tx>
            <c:strRef>
              <c:f>Data!$C$88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Data!$D$88:$BB$88</c:f>
            </c:numRef>
          </c:val>
          <c:smooth val="0"/>
          <c:extLst>
            <c:ext xmlns:c16="http://schemas.microsoft.com/office/drawing/2014/chart" uri="{C3380CC4-5D6E-409C-BE32-E72D297353CC}">
              <c16:uniqueId val="{00000053-C6C3-40C6-8F25-9DBFB2DF16DE}"/>
            </c:ext>
          </c:extLst>
        </c:ser>
        <c:ser>
          <c:idx val="84"/>
          <c:order val="84"/>
          <c:tx>
            <c:strRef>
              <c:f>Data!$C$89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Data!$D$89:$BB$89</c:f>
            </c:numRef>
          </c:val>
          <c:smooth val="0"/>
          <c:extLst>
            <c:ext xmlns:c16="http://schemas.microsoft.com/office/drawing/2014/chart" uri="{C3380CC4-5D6E-409C-BE32-E72D297353CC}">
              <c16:uniqueId val="{00000054-C6C3-40C6-8F25-9DBFB2DF16DE}"/>
            </c:ext>
          </c:extLst>
        </c:ser>
        <c:ser>
          <c:idx val="85"/>
          <c:order val="85"/>
          <c:tx>
            <c:strRef>
              <c:f>Data!$C$90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Data!$D$90:$BB$90</c:f>
            </c:numRef>
          </c:val>
          <c:smooth val="0"/>
          <c:extLst>
            <c:ext xmlns:c16="http://schemas.microsoft.com/office/drawing/2014/chart" uri="{C3380CC4-5D6E-409C-BE32-E72D297353CC}">
              <c16:uniqueId val="{00000055-C6C3-40C6-8F25-9DBFB2DF16DE}"/>
            </c:ext>
          </c:extLst>
        </c:ser>
        <c:ser>
          <c:idx val="86"/>
          <c:order val="86"/>
          <c:tx>
            <c:strRef>
              <c:f>Data!$C$91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Data!$D$91:$BB$91</c:f>
            </c:numRef>
          </c:val>
          <c:smooth val="0"/>
          <c:extLst>
            <c:ext xmlns:c16="http://schemas.microsoft.com/office/drawing/2014/chart" uri="{C3380CC4-5D6E-409C-BE32-E72D297353CC}">
              <c16:uniqueId val="{00000056-C6C3-40C6-8F25-9DBFB2DF16DE}"/>
            </c:ext>
          </c:extLst>
        </c:ser>
        <c:ser>
          <c:idx val="87"/>
          <c:order val="87"/>
          <c:tx>
            <c:strRef>
              <c:f>Data!$C$92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Data!$D$92:$BB$92</c:f>
            </c:numRef>
          </c:val>
          <c:smooth val="0"/>
          <c:extLst>
            <c:ext xmlns:c16="http://schemas.microsoft.com/office/drawing/2014/chart" uri="{C3380CC4-5D6E-409C-BE32-E72D297353CC}">
              <c16:uniqueId val="{00000057-C6C3-40C6-8F25-9DBFB2DF16DE}"/>
            </c:ext>
          </c:extLst>
        </c:ser>
        <c:ser>
          <c:idx val="88"/>
          <c:order val="88"/>
          <c:tx>
            <c:strRef>
              <c:f>Data!$C$93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Data!$D$93:$BB$93</c:f>
            </c:numRef>
          </c:val>
          <c:smooth val="0"/>
          <c:extLst>
            <c:ext xmlns:c16="http://schemas.microsoft.com/office/drawing/2014/chart" uri="{C3380CC4-5D6E-409C-BE32-E72D297353CC}">
              <c16:uniqueId val="{00000058-C6C3-40C6-8F25-9DBFB2DF16DE}"/>
            </c:ext>
          </c:extLst>
        </c:ser>
        <c:ser>
          <c:idx val="89"/>
          <c:order val="89"/>
          <c:tx>
            <c:strRef>
              <c:f>Data!$C$94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Data!$D$94:$BB$94</c:f>
            </c:numRef>
          </c:val>
          <c:smooth val="0"/>
          <c:extLst>
            <c:ext xmlns:c16="http://schemas.microsoft.com/office/drawing/2014/chart" uri="{C3380CC4-5D6E-409C-BE32-E72D297353CC}">
              <c16:uniqueId val="{00000059-C6C3-40C6-8F25-9DBFB2DF16DE}"/>
            </c:ext>
          </c:extLst>
        </c:ser>
        <c:ser>
          <c:idx val="90"/>
          <c:order val="90"/>
          <c:tx>
            <c:strRef>
              <c:f>Data!$C$95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Data!$D$95:$BB$95</c:f>
            </c:numRef>
          </c:val>
          <c:smooth val="0"/>
          <c:extLst>
            <c:ext xmlns:c16="http://schemas.microsoft.com/office/drawing/2014/chart" uri="{C3380CC4-5D6E-409C-BE32-E72D297353CC}">
              <c16:uniqueId val="{0000005A-C6C3-40C6-8F25-9DBFB2DF16DE}"/>
            </c:ext>
          </c:extLst>
        </c:ser>
        <c:ser>
          <c:idx val="91"/>
          <c:order val="91"/>
          <c:tx>
            <c:strRef>
              <c:f>Data!$C$96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Data!$D$96:$BB$96</c:f>
            </c:numRef>
          </c:val>
          <c:smooth val="0"/>
          <c:extLst>
            <c:ext xmlns:c16="http://schemas.microsoft.com/office/drawing/2014/chart" uri="{C3380CC4-5D6E-409C-BE32-E72D297353CC}">
              <c16:uniqueId val="{0000005B-C6C3-40C6-8F25-9DBFB2DF16DE}"/>
            </c:ext>
          </c:extLst>
        </c:ser>
        <c:ser>
          <c:idx val="92"/>
          <c:order val="92"/>
          <c:tx>
            <c:strRef>
              <c:f>Data!$C$97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Data!$D$97:$BB$97</c:f>
            </c:numRef>
          </c:val>
          <c:smooth val="0"/>
          <c:extLst>
            <c:ext xmlns:c16="http://schemas.microsoft.com/office/drawing/2014/chart" uri="{C3380CC4-5D6E-409C-BE32-E72D297353CC}">
              <c16:uniqueId val="{0000005C-C6C3-40C6-8F25-9DBFB2DF16DE}"/>
            </c:ext>
          </c:extLst>
        </c:ser>
        <c:ser>
          <c:idx val="93"/>
          <c:order val="93"/>
          <c:tx>
            <c:strRef>
              <c:f>Data!$C$98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Data!$D$98:$BB$98</c:f>
            </c:numRef>
          </c:val>
          <c:smooth val="0"/>
          <c:extLst>
            <c:ext xmlns:c16="http://schemas.microsoft.com/office/drawing/2014/chart" uri="{C3380CC4-5D6E-409C-BE32-E72D297353CC}">
              <c16:uniqueId val="{0000005D-C6C3-40C6-8F25-9DBFB2DF16DE}"/>
            </c:ext>
          </c:extLst>
        </c:ser>
        <c:ser>
          <c:idx val="94"/>
          <c:order val="94"/>
          <c:tx>
            <c:strRef>
              <c:f>Data!$C$99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Data!$D$99:$BB$99</c:f>
            </c:numRef>
          </c:val>
          <c:smooth val="0"/>
          <c:extLst>
            <c:ext xmlns:c16="http://schemas.microsoft.com/office/drawing/2014/chart" uri="{C3380CC4-5D6E-409C-BE32-E72D297353CC}">
              <c16:uniqueId val="{0000005E-C6C3-40C6-8F25-9DBFB2DF16DE}"/>
            </c:ext>
          </c:extLst>
        </c:ser>
        <c:ser>
          <c:idx val="95"/>
          <c:order val="95"/>
          <c:tx>
            <c:strRef>
              <c:f>Data!$C$100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Data!$D$100:$BB$100</c:f>
            </c:numRef>
          </c:val>
          <c:smooth val="0"/>
          <c:extLst>
            <c:ext xmlns:c16="http://schemas.microsoft.com/office/drawing/2014/chart" uri="{C3380CC4-5D6E-409C-BE32-E72D297353CC}">
              <c16:uniqueId val="{0000005F-C6C3-40C6-8F25-9DBFB2DF16DE}"/>
            </c:ext>
          </c:extLst>
        </c:ser>
        <c:ser>
          <c:idx val="96"/>
          <c:order val="96"/>
          <c:tx>
            <c:strRef>
              <c:f>Data!$C$101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Data!$D$101:$BB$101</c:f>
            </c:numRef>
          </c:val>
          <c:smooth val="0"/>
          <c:extLst>
            <c:ext xmlns:c16="http://schemas.microsoft.com/office/drawing/2014/chart" uri="{C3380CC4-5D6E-409C-BE32-E72D297353CC}">
              <c16:uniqueId val="{00000060-C6C3-40C6-8F25-9DBFB2DF16DE}"/>
            </c:ext>
          </c:extLst>
        </c:ser>
        <c:ser>
          <c:idx val="97"/>
          <c:order val="97"/>
          <c:tx>
            <c:strRef>
              <c:f>Data!$C$102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Data!$D$102:$BB$102</c:f>
            </c:numRef>
          </c:val>
          <c:smooth val="0"/>
          <c:extLst>
            <c:ext xmlns:c16="http://schemas.microsoft.com/office/drawing/2014/chart" uri="{C3380CC4-5D6E-409C-BE32-E72D297353CC}">
              <c16:uniqueId val="{00000061-C6C3-40C6-8F25-9DBFB2DF16DE}"/>
            </c:ext>
          </c:extLst>
        </c:ser>
        <c:ser>
          <c:idx val="98"/>
          <c:order val="98"/>
          <c:tx>
            <c:strRef>
              <c:f>Data!$C$103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Data!$D$103:$BB$103</c:f>
            </c:numRef>
          </c:val>
          <c:smooth val="0"/>
          <c:extLst>
            <c:ext xmlns:c16="http://schemas.microsoft.com/office/drawing/2014/chart" uri="{C3380CC4-5D6E-409C-BE32-E72D297353CC}">
              <c16:uniqueId val="{00000062-C6C3-40C6-8F25-9DBFB2DF16DE}"/>
            </c:ext>
          </c:extLst>
        </c:ser>
        <c:ser>
          <c:idx val="99"/>
          <c:order val="99"/>
          <c:tx>
            <c:strRef>
              <c:f>Data!$C$104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Data!$D$104:$BB$104</c:f>
            </c:numRef>
          </c:val>
          <c:smooth val="0"/>
          <c:extLst>
            <c:ext xmlns:c16="http://schemas.microsoft.com/office/drawing/2014/chart" uri="{C3380CC4-5D6E-409C-BE32-E72D297353CC}">
              <c16:uniqueId val="{00000063-C6C3-40C6-8F25-9DBFB2DF16DE}"/>
            </c:ext>
          </c:extLst>
        </c:ser>
        <c:ser>
          <c:idx val="100"/>
          <c:order val="100"/>
          <c:tx>
            <c:strRef>
              <c:f>Data!$C$105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Data!$D$105:$BB$105</c:f>
            </c:numRef>
          </c:val>
          <c:smooth val="0"/>
          <c:extLst>
            <c:ext xmlns:c16="http://schemas.microsoft.com/office/drawing/2014/chart" uri="{C3380CC4-5D6E-409C-BE32-E72D297353CC}">
              <c16:uniqueId val="{00000064-C6C3-40C6-8F25-9DBFB2DF16DE}"/>
            </c:ext>
          </c:extLst>
        </c:ser>
        <c:ser>
          <c:idx val="101"/>
          <c:order val="101"/>
          <c:tx>
            <c:strRef>
              <c:f>Data!$C$106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Data!$D$106:$BB$106</c:f>
            </c:numRef>
          </c:val>
          <c:smooth val="0"/>
          <c:extLst>
            <c:ext xmlns:c16="http://schemas.microsoft.com/office/drawing/2014/chart" uri="{C3380CC4-5D6E-409C-BE32-E72D297353CC}">
              <c16:uniqueId val="{00000065-C6C3-40C6-8F25-9DBFB2DF16DE}"/>
            </c:ext>
          </c:extLst>
        </c:ser>
        <c:ser>
          <c:idx val="102"/>
          <c:order val="102"/>
          <c:tx>
            <c:strRef>
              <c:f>Data!$C$107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Data!$D$107:$BB$107</c:f>
            </c:numRef>
          </c:val>
          <c:smooth val="0"/>
          <c:extLst>
            <c:ext xmlns:c16="http://schemas.microsoft.com/office/drawing/2014/chart" uri="{C3380CC4-5D6E-409C-BE32-E72D297353CC}">
              <c16:uniqueId val="{00000066-C6C3-40C6-8F25-9DBFB2DF16DE}"/>
            </c:ext>
          </c:extLst>
        </c:ser>
        <c:ser>
          <c:idx val="103"/>
          <c:order val="103"/>
          <c:tx>
            <c:strRef>
              <c:f>Data!$C$108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Data!$D$108:$BB$108</c:f>
            </c:numRef>
          </c:val>
          <c:smooth val="0"/>
          <c:extLst>
            <c:ext xmlns:c16="http://schemas.microsoft.com/office/drawing/2014/chart" uri="{C3380CC4-5D6E-409C-BE32-E72D297353CC}">
              <c16:uniqueId val="{00000067-C6C3-40C6-8F25-9DBFB2DF16DE}"/>
            </c:ext>
          </c:extLst>
        </c:ser>
        <c:ser>
          <c:idx val="104"/>
          <c:order val="104"/>
          <c:tx>
            <c:strRef>
              <c:f>Data!$C$109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Data!$D$109:$BB$109</c:f>
            </c:numRef>
          </c:val>
          <c:smooth val="0"/>
          <c:extLst>
            <c:ext xmlns:c16="http://schemas.microsoft.com/office/drawing/2014/chart" uri="{C3380CC4-5D6E-409C-BE32-E72D297353CC}">
              <c16:uniqueId val="{00000068-C6C3-40C6-8F25-9DBFB2DF16DE}"/>
            </c:ext>
          </c:extLst>
        </c:ser>
        <c:ser>
          <c:idx val="105"/>
          <c:order val="105"/>
          <c:tx>
            <c:strRef>
              <c:f>Data!$C$110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Data!$D$110:$BB$110</c:f>
            </c:numRef>
          </c:val>
          <c:smooth val="0"/>
          <c:extLst>
            <c:ext xmlns:c16="http://schemas.microsoft.com/office/drawing/2014/chart" uri="{C3380CC4-5D6E-409C-BE32-E72D297353CC}">
              <c16:uniqueId val="{00000069-C6C3-40C6-8F25-9DBFB2DF16DE}"/>
            </c:ext>
          </c:extLst>
        </c:ser>
        <c:ser>
          <c:idx val="106"/>
          <c:order val="106"/>
          <c:tx>
            <c:strRef>
              <c:f>Data!$C$111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Data!$D$111:$BB$111</c:f>
            </c:numRef>
          </c:val>
          <c:smooth val="0"/>
          <c:extLst>
            <c:ext xmlns:c16="http://schemas.microsoft.com/office/drawing/2014/chart" uri="{C3380CC4-5D6E-409C-BE32-E72D297353CC}">
              <c16:uniqueId val="{0000006A-C6C3-40C6-8F25-9DBFB2DF16DE}"/>
            </c:ext>
          </c:extLst>
        </c:ser>
        <c:ser>
          <c:idx val="107"/>
          <c:order val="107"/>
          <c:tx>
            <c:strRef>
              <c:f>Data!$C$112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Data!$D$112:$BB$112</c:f>
            </c:numRef>
          </c:val>
          <c:smooth val="0"/>
          <c:extLst>
            <c:ext xmlns:c16="http://schemas.microsoft.com/office/drawing/2014/chart" uri="{C3380CC4-5D6E-409C-BE32-E72D297353CC}">
              <c16:uniqueId val="{0000006B-C6C3-40C6-8F25-9DBFB2DF16DE}"/>
            </c:ext>
          </c:extLst>
        </c:ser>
        <c:ser>
          <c:idx val="108"/>
          <c:order val="108"/>
          <c:tx>
            <c:strRef>
              <c:f>Data!$C$113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Data!$D$113:$BB$113</c:f>
            </c:numRef>
          </c:val>
          <c:smooth val="0"/>
          <c:extLst>
            <c:ext xmlns:c16="http://schemas.microsoft.com/office/drawing/2014/chart" uri="{C3380CC4-5D6E-409C-BE32-E72D297353CC}">
              <c16:uniqueId val="{0000006C-C6C3-40C6-8F25-9DBFB2DF16DE}"/>
            </c:ext>
          </c:extLst>
        </c:ser>
        <c:ser>
          <c:idx val="109"/>
          <c:order val="109"/>
          <c:tx>
            <c:strRef>
              <c:f>Data!$C$114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Data!$D$114:$BB$114</c:f>
            </c:numRef>
          </c:val>
          <c:smooth val="0"/>
          <c:extLst>
            <c:ext xmlns:c16="http://schemas.microsoft.com/office/drawing/2014/chart" uri="{C3380CC4-5D6E-409C-BE32-E72D297353CC}">
              <c16:uniqueId val="{0000006D-C6C3-40C6-8F25-9DBFB2DF16DE}"/>
            </c:ext>
          </c:extLst>
        </c:ser>
        <c:ser>
          <c:idx val="110"/>
          <c:order val="110"/>
          <c:tx>
            <c:strRef>
              <c:f>Data!$C$115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Data!$D$115:$BB$115</c:f>
            </c:numRef>
          </c:val>
          <c:smooth val="0"/>
          <c:extLst>
            <c:ext xmlns:c16="http://schemas.microsoft.com/office/drawing/2014/chart" uri="{C3380CC4-5D6E-409C-BE32-E72D297353CC}">
              <c16:uniqueId val="{0000006E-C6C3-40C6-8F25-9DBFB2DF16DE}"/>
            </c:ext>
          </c:extLst>
        </c:ser>
        <c:ser>
          <c:idx val="111"/>
          <c:order val="111"/>
          <c:tx>
            <c:strRef>
              <c:f>Data!$C$116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Data!$D$116:$BB$116</c:f>
            </c:numRef>
          </c:val>
          <c:smooth val="0"/>
          <c:extLst>
            <c:ext xmlns:c16="http://schemas.microsoft.com/office/drawing/2014/chart" uri="{C3380CC4-5D6E-409C-BE32-E72D297353CC}">
              <c16:uniqueId val="{0000006F-C6C3-40C6-8F25-9DBFB2DF16DE}"/>
            </c:ext>
          </c:extLst>
        </c:ser>
        <c:ser>
          <c:idx val="112"/>
          <c:order val="112"/>
          <c:tx>
            <c:strRef>
              <c:f>Data!$C$117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Data!$D$117:$BB$117</c:f>
            </c:numRef>
          </c:val>
          <c:smooth val="0"/>
          <c:extLst>
            <c:ext xmlns:c16="http://schemas.microsoft.com/office/drawing/2014/chart" uri="{C3380CC4-5D6E-409C-BE32-E72D297353CC}">
              <c16:uniqueId val="{00000070-C6C3-40C6-8F25-9DBFB2DF16DE}"/>
            </c:ext>
          </c:extLst>
        </c:ser>
        <c:ser>
          <c:idx val="113"/>
          <c:order val="113"/>
          <c:tx>
            <c:strRef>
              <c:f>Data!$C$118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Data!$D$118:$BB$118</c:f>
            </c:numRef>
          </c:val>
          <c:smooth val="0"/>
          <c:extLst>
            <c:ext xmlns:c16="http://schemas.microsoft.com/office/drawing/2014/chart" uri="{C3380CC4-5D6E-409C-BE32-E72D297353CC}">
              <c16:uniqueId val="{00000071-C6C3-40C6-8F25-9DBFB2DF16DE}"/>
            </c:ext>
          </c:extLst>
        </c:ser>
        <c:ser>
          <c:idx val="114"/>
          <c:order val="114"/>
          <c:tx>
            <c:strRef>
              <c:f>Data!$C$119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Data!$D$119:$BB$119</c:f>
            </c:numRef>
          </c:val>
          <c:smooth val="0"/>
          <c:extLst>
            <c:ext xmlns:c16="http://schemas.microsoft.com/office/drawing/2014/chart" uri="{C3380CC4-5D6E-409C-BE32-E72D297353CC}">
              <c16:uniqueId val="{00000072-C6C3-40C6-8F25-9DBFB2DF16DE}"/>
            </c:ext>
          </c:extLst>
        </c:ser>
        <c:ser>
          <c:idx val="115"/>
          <c:order val="115"/>
          <c:tx>
            <c:strRef>
              <c:f>Data!$C$120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Data!$D$120:$BB$120</c:f>
            </c:numRef>
          </c:val>
          <c:smooth val="0"/>
          <c:extLst>
            <c:ext xmlns:c16="http://schemas.microsoft.com/office/drawing/2014/chart" uri="{C3380CC4-5D6E-409C-BE32-E72D297353CC}">
              <c16:uniqueId val="{00000073-C6C3-40C6-8F25-9DBFB2DF16DE}"/>
            </c:ext>
          </c:extLst>
        </c:ser>
        <c:ser>
          <c:idx val="116"/>
          <c:order val="116"/>
          <c:tx>
            <c:strRef>
              <c:f>Data!$C$121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Data!$D$121:$BB$121</c:f>
            </c:numRef>
          </c:val>
          <c:smooth val="0"/>
          <c:extLst>
            <c:ext xmlns:c16="http://schemas.microsoft.com/office/drawing/2014/chart" uri="{C3380CC4-5D6E-409C-BE32-E72D297353CC}">
              <c16:uniqueId val="{00000074-C6C3-40C6-8F25-9DBFB2DF16DE}"/>
            </c:ext>
          </c:extLst>
        </c:ser>
        <c:ser>
          <c:idx val="117"/>
          <c:order val="117"/>
          <c:tx>
            <c:strRef>
              <c:f>Data!$C$122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Data!$D$122:$BB$122</c:f>
            </c:numRef>
          </c:val>
          <c:smooth val="0"/>
          <c:extLst>
            <c:ext xmlns:c16="http://schemas.microsoft.com/office/drawing/2014/chart" uri="{C3380CC4-5D6E-409C-BE32-E72D297353CC}">
              <c16:uniqueId val="{00000075-C6C3-40C6-8F25-9DBFB2DF16DE}"/>
            </c:ext>
          </c:extLst>
        </c:ser>
        <c:ser>
          <c:idx val="118"/>
          <c:order val="118"/>
          <c:tx>
            <c:strRef>
              <c:f>Data!$C$123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Data!$D$123:$BB$123</c:f>
            </c:numRef>
          </c:val>
          <c:smooth val="0"/>
          <c:extLst>
            <c:ext xmlns:c16="http://schemas.microsoft.com/office/drawing/2014/chart" uri="{C3380CC4-5D6E-409C-BE32-E72D297353CC}">
              <c16:uniqueId val="{00000076-C6C3-40C6-8F25-9DBFB2DF16DE}"/>
            </c:ext>
          </c:extLst>
        </c:ser>
        <c:ser>
          <c:idx val="119"/>
          <c:order val="119"/>
          <c:tx>
            <c:strRef>
              <c:f>Data!$C$124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Data!$D$124:$BB$124</c:f>
            </c:numRef>
          </c:val>
          <c:smooth val="0"/>
          <c:extLst>
            <c:ext xmlns:c16="http://schemas.microsoft.com/office/drawing/2014/chart" uri="{C3380CC4-5D6E-409C-BE32-E72D297353CC}">
              <c16:uniqueId val="{00000077-C6C3-40C6-8F25-9DBFB2DF16DE}"/>
            </c:ext>
          </c:extLst>
        </c:ser>
        <c:ser>
          <c:idx val="120"/>
          <c:order val="120"/>
          <c:tx>
            <c:strRef>
              <c:f>Data!$C$125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Data!$D$125:$BB$125</c:f>
            </c:numRef>
          </c:val>
          <c:smooth val="0"/>
          <c:extLst>
            <c:ext xmlns:c16="http://schemas.microsoft.com/office/drawing/2014/chart" uri="{C3380CC4-5D6E-409C-BE32-E72D297353CC}">
              <c16:uniqueId val="{00000078-C6C3-40C6-8F25-9DBFB2DF16DE}"/>
            </c:ext>
          </c:extLst>
        </c:ser>
        <c:ser>
          <c:idx val="121"/>
          <c:order val="121"/>
          <c:tx>
            <c:strRef>
              <c:f>Data!$C$126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Data!$D$126:$BB$126</c:f>
            </c:numRef>
          </c:val>
          <c:smooth val="0"/>
          <c:extLst>
            <c:ext xmlns:c16="http://schemas.microsoft.com/office/drawing/2014/chart" uri="{C3380CC4-5D6E-409C-BE32-E72D297353CC}">
              <c16:uniqueId val="{00000079-C6C3-40C6-8F25-9DBFB2DF16DE}"/>
            </c:ext>
          </c:extLst>
        </c:ser>
        <c:ser>
          <c:idx val="122"/>
          <c:order val="122"/>
          <c:tx>
            <c:strRef>
              <c:f>Data!$C$127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Data!$D$127:$BB$127</c:f>
            </c:numRef>
          </c:val>
          <c:smooth val="0"/>
          <c:extLst>
            <c:ext xmlns:c16="http://schemas.microsoft.com/office/drawing/2014/chart" uri="{C3380CC4-5D6E-409C-BE32-E72D297353CC}">
              <c16:uniqueId val="{0000007A-C6C3-40C6-8F25-9DBFB2DF16DE}"/>
            </c:ext>
          </c:extLst>
        </c:ser>
        <c:ser>
          <c:idx val="123"/>
          <c:order val="123"/>
          <c:tx>
            <c:strRef>
              <c:f>Data!$C$128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Data!$D$128:$BB$128</c:f>
            </c:numRef>
          </c:val>
          <c:smooth val="0"/>
          <c:extLst>
            <c:ext xmlns:c16="http://schemas.microsoft.com/office/drawing/2014/chart" uri="{C3380CC4-5D6E-409C-BE32-E72D297353CC}">
              <c16:uniqueId val="{0000007B-C6C3-40C6-8F25-9DBFB2DF16DE}"/>
            </c:ext>
          </c:extLst>
        </c:ser>
        <c:ser>
          <c:idx val="124"/>
          <c:order val="124"/>
          <c:tx>
            <c:strRef>
              <c:f>Data!$C$129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Data!$D$129:$BB$129</c:f>
            </c:numRef>
          </c:val>
          <c:smooth val="0"/>
          <c:extLst>
            <c:ext xmlns:c16="http://schemas.microsoft.com/office/drawing/2014/chart" uri="{C3380CC4-5D6E-409C-BE32-E72D297353CC}">
              <c16:uniqueId val="{0000007C-C6C3-40C6-8F25-9DBFB2DF16DE}"/>
            </c:ext>
          </c:extLst>
        </c:ser>
        <c:ser>
          <c:idx val="125"/>
          <c:order val="125"/>
          <c:tx>
            <c:strRef>
              <c:f>Data!$C$130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Data!$D$130:$BB$130</c:f>
            </c:numRef>
          </c:val>
          <c:smooth val="0"/>
          <c:extLst>
            <c:ext xmlns:c16="http://schemas.microsoft.com/office/drawing/2014/chart" uri="{C3380CC4-5D6E-409C-BE32-E72D297353CC}">
              <c16:uniqueId val="{0000007D-C6C3-40C6-8F25-9DBFB2DF16DE}"/>
            </c:ext>
          </c:extLst>
        </c:ser>
        <c:ser>
          <c:idx val="126"/>
          <c:order val="126"/>
          <c:tx>
            <c:strRef>
              <c:f>Data!$C$131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Data!$D$131:$BB$131</c:f>
            </c:numRef>
          </c:val>
          <c:smooth val="0"/>
          <c:extLst>
            <c:ext xmlns:c16="http://schemas.microsoft.com/office/drawing/2014/chart" uri="{C3380CC4-5D6E-409C-BE32-E72D297353CC}">
              <c16:uniqueId val="{0000007E-C6C3-40C6-8F25-9DBFB2DF16DE}"/>
            </c:ext>
          </c:extLst>
        </c:ser>
        <c:ser>
          <c:idx val="127"/>
          <c:order val="127"/>
          <c:tx>
            <c:strRef>
              <c:f>Data!$C$132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Data!$D$132:$BB$132</c:f>
            </c:numRef>
          </c:val>
          <c:smooth val="0"/>
          <c:extLst>
            <c:ext xmlns:c16="http://schemas.microsoft.com/office/drawing/2014/chart" uri="{C3380CC4-5D6E-409C-BE32-E72D297353CC}">
              <c16:uniqueId val="{0000007F-C6C3-40C6-8F25-9DBFB2DF16DE}"/>
            </c:ext>
          </c:extLst>
        </c:ser>
        <c:ser>
          <c:idx val="128"/>
          <c:order val="128"/>
          <c:tx>
            <c:strRef>
              <c:f>Data!$C$133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Data!$D$133:$BB$133</c:f>
            </c:numRef>
          </c:val>
          <c:smooth val="0"/>
          <c:extLst>
            <c:ext xmlns:c16="http://schemas.microsoft.com/office/drawing/2014/chart" uri="{C3380CC4-5D6E-409C-BE32-E72D297353CC}">
              <c16:uniqueId val="{00000080-C6C3-40C6-8F25-9DBFB2DF16DE}"/>
            </c:ext>
          </c:extLst>
        </c:ser>
        <c:ser>
          <c:idx val="129"/>
          <c:order val="129"/>
          <c:tx>
            <c:strRef>
              <c:f>Data!$C$134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Data!$D$134:$BB$134</c:f>
            </c:numRef>
          </c:val>
          <c:smooth val="0"/>
          <c:extLst>
            <c:ext xmlns:c16="http://schemas.microsoft.com/office/drawing/2014/chart" uri="{C3380CC4-5D6E-409C-BE32-E72D297353CC}">
              <c16:uniqueId val="{00000081-C6C3-40C6-8F25-9DBFB2DF16DE}"/>
            </c:ext>
          </c:extLst>
        </c:ser>
        <c:ser>
          <c:idx val="130"/>
          <c:order val="130"/>
          <c:tx>
            <c:strRef>
              <c:f>Data!$C$135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Data!$D$135:$BB$135</c:f>
            </c:numRef>
          </c:val>
          <c:smooth val="0"/>
          <c:extLst>
            <c:ext xmlns:c16="http://schemas.microsoft.com/office/drawing/2014/chart" uri="{C3380CC4-5D6E-409C-BE32-E72D297353CC}">
              <c16:uniqueId val="{00000082-C6C3-40C6-8F25-9DBFB2DF16DE}"/>
            </c:ext>
          </c:extLst>
        </c:ser>
        <c:ser>
          <c:idx val="131"/>
          <c:order val="131"/>
          <c:tx>
            <c:strRef>
              <c:f>Data!$C$136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Data!$D$136:$BB$136</c:f>
            </c:numRef>
          </c:val>
          <c:smooth val="0"/>
          <c:extLst>
            <c:ext xmlns:c16="http://schemas.microsoft.com/office/drawing/2014/chart" uri="{C3380CC4-5D6E-409C-BE32-E72D297353CC}">
              <c16:uniqueId val="{00000083-C6C3-40C6-8F25-9DBFB2DF16DE}"/>
            </c:ext>
          </c:extLst>
        </c:ser>
        <c:ser>
          <c:idx val="132"/>
          <c:order val="132"/>
          <c:tx>
            <c:strRef>
              <c:f>Data!$C$137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Data!$D$137:$BB$137</c:f>
            </c:numRef>
          </c:val>
          <c:smooth val="0"/>
          <c:extLst>
            <c:ext xmlns:c16="http://schemas.microsoft.com/office/drawing/2014/chart" uri="{C3380CC4-5D6E-409C-BE32-E72D297353CC}">
              <c16:uniqueId val="{00000084-C6C3-40C6-8F25-9DBFB2DF16DE}"/>
            </c:ext>
          </c:extLst>
        </c:ser>
        <c:ser>
          <c:idx val="133"/>
          <c:order val="133"/>
          <c:tx>
            <c:strRef>
              <c:f>Data!$C$138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Data!$D$138:$BB$138</c:f>
            </c:numRef>
          </c:val>
          <c:smooth val="0"/>
          <c:extLst>
            <c:ext xmlns:c16="http://schemas.microsoft.com/office/drawing/2014/chart" uri="{C3380CC4-5D6E-409C-BE32-E72D297353CC}">
              <c16:uniqueId val="{00000085-C6C3-40C6-8F25-9DBFB2DF16DE}"/>
            </c:ext>
          </c:extLst>
        </c:ser>
        <c:ser>
          <c:idx val="134"/>
          <c:order val="134"/>
          <c:tx>
            <c:strRef>
              <c:f>Data!$C$139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Data!$D$139:$BB$139</c:f>
            </c:numRef>
          </c:val>
          <c:smooth val="0"/>
          <c:extLst>
            <c:ext xmlns:c16="http://schemas.microsoft.com/office/drawing/2014/chart" uri="{C3380CC4-5D6E-409C-BE32-E72D297353CC}">
              <c16:uniqueId val="{00000086-C6C3-40C6-8F25-9DBFB2DF16DE}"/>
            </c:ext>
          </c:extLst>
        </c:ser>
        <c:ser>
          <c:idx val="135"/>
          <c:order val="135"/>
          <c:tx>
            <c:strRef>
              <c:f>Data!$C$140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Data!$D$140:$BB$140</c:f>
            </c:numRef>
          </c:val>
          <c:smooth val="0"/>
          <c:extLst>
            <c:ext xmlns:c16="http://schemas.microsoft.com/office/drawing/2014/chart" uri="{C3380CC4-5D6E-409C-BE32-E72D297353CC}">
              <c16:uniqueId val="{00000087-C6C3-40C6-8F25-9DBFB2DF16DE}"/>
            </c:ext>
          </c:extLst>
        </c:ser>
        <c:ser>
          <c:idx val="136"/>
          <c:order val="136"/>
          <c:tx>
            <c:strRef>
              <c:f>Data!$C$141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Data!$D$141:$BB$141</c:f>
            </c:numRef>
          </c:val>
          <c:smooth val="0"/>
          <c:extLst>
            <c:ext xmlns:c16="http://schemas.microsoft.com/office/drawing/2014/chart" uri="{C3380CC4-5D6E-409C-BE32-E72D297353CC}">
              <c16:uniqueId val="{00000088-C6C3-40C6-8F25-9DBFB2DF16DE}"/>
            </c:ext>
          </c:extLst>
        </c:ser>
        <c:ser>
          <c:idx val="137"/>
          <c:order val="137"/>
          <c:tx>
            <c:strRef>
              <c:f>Data!$C$142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Data!$D$142:$BB$142</c:f>
            </c:numRef>
          </c:val>
          <c:smooth val="0"/>
          <c:extLst>
            <c:ext xmlns:c16="http://schemas.microsoft.com/office/drawing/2014/chart" uri="{C3380CC4-5D6E-409C-BE32-E72D297353CC}">
              <c16:uniqueId val="{00000089-C6C3-40C6-8F25-9DBFB2DF16DE}"/>
            </c:ext>
          </c:extLst>
        </c:ser>
        <c:ser>
          <c:idx val="138"/>
          <c:order val="138"/>
          <c:tx>
            <c:strRef>
              <c:f>Data!$C$143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Data!$D$143:$BB$143</c:f>
            </c:numRef>
          </c:val>
          <c:smooth val="0"/>
          <c:extLst>
            <c:ext xmlns:c16="http://schemas.microsoft.com/office/drawing/2014/chart" uri="{C3380CC4-5D6E-409C-BE32-E72D297353CC}">
              <c16:uniqueId val="{0000008A-C6C3-40C6-8F25-9DBFB2DF16DE}"/>
            </c:ext>
          </c:extLst>
        </c:ser>
        <c:ser>
          <c:idx val="139"/>
          <c:order val="139"/>
          <c:tx>
            <c:strRef>
              <c:f>Data!$C$144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Data!$D$144:$BB$144</c:f>
            </c:numRef>
          </c:val>
          <c:smooth val="0"/>
          <c:extLst>
            <c:ext xmlns:c16="http://schemas.microsoft.com/office/drawing/2014/chart" uri="{C3380CC4-5D6E-409C-BE32-E72D297353CC}">
              <c16:uniqueId val="{0000008B-C6C3-40C6-8F25-9DBFB2DF16DE}"/>
            </c:ext>
          </c:extLst>
        </c:ser>
        <c:ser>
          <c:idx val="140"/>
          <c:order val="140"/>
          <c:tx>
            <c:strRef>
              <c:f>Data!$C$145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Data!$D$145:$BB$145</c:f>
            </c:numRef>
          </c:val>
          <c:smooth val="0"/>
          <c:extLst>
            <c:ext xmlns:c16="http://schemas.microsoft.com/office/drawing/2014/chart" uri="{C3380CC4-5D6E-409C-BE32-E72D297353CC}">
              <c16:uniqueId val="{0000008C-C6C3-40C6-8F25-9DBFB2DF16DE}"/>
            </c:ext>
          </c:extLst>
        </c:ser>
        <c:ser>
          <c:idx val="141"/>
          <c:order val="141"/>
          <c:tx>
            <c:strRef>
              <c:f>Data!$C$146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Data!$D$146:$BB$146</c:f>
            </c:numRef>
          </c:val>
          <c:smooth val="0"/>
          <c:extLst>
            <c:ext xmlns:c16="http://schemas.microsoft.com/office/drawing/2014/chart" uri="{C3380CC4-5D6E-409C-BE32-E72D297353CC}">
              <c16:uniqueId val="{0000008D-C6C3-40C6-8F25-9DBFB2DF16DE}"/>
            </c:ext>
          </c:extLst>
        </c:ser>
        <c:ser>
          <c:idx val="142"/>
          <c:order val="142"/>
          <c:tx>
            <c:strRef>
              <c:f>Data!$C$147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Data!$D$147:$BB$147</c:f>
            </c:numRef>
          </c:val>
          <c:smooth val="0"/>
          <c:extLst>
            <c:ext xmlns:c16="http://schemas.microsoft.com/office/drawing/2014/chart" uri="{C3380CC4-5D6E-409C-BE32-E72D297353CC}">
              <c16:uniqueId val="{0000008E-C6C3-40C6-8F25-9DBFB2DF16DE}"/>
            </c:ext>
          </c:extLst>
        </c:ser>
        <c:ser>
          <c:idx val="143"/>
          <c:order val="143"/>
          <c:tx>
            <c:strRef>
              <c:f>Data!$C$148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Data!$D$148:$BB$148</c:f>
            </c:numRef>
          </c:val>
          <c:smooth val="0"/>
          <c:extLst>
            <c:ext xmlns:c16="http://schemas.microsoft.com/office/drawing/2014/chart" uri="{C3380CC4-5D6E-409C-BE32-E72D297353CC}">
              <c16:uniqueId val="{0000008F-C6C3-40C6-8F25-9DBFB2DF16DE}"/>
            </c:ext>
          </c:extLst>
        </c:ser>
        <c:ser>
          <c:idx val="144"/>
          <c:order val="144"/>
          <c:tx>
            <c:strRef>
              <c:f>Data!$C$149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Data!$D$149:$BB$149</c:f>
            </c:numRef>
          </c:val>
          <c:smooth val="0"/>
          <c:extLst>
            <c:ext xmlns:c16="http://schemas.microsoft.com/office/drawing/2014/chart" uri="{C3380CC4-5D6E-409C-BE32-E72D297353CC}">
              <c16:uniqueId val="{00000090-C6C3-40C6-8F25-9DBFB2DF16DE}"/>
            </c:ext>
          </c:extLst>
        </c:ser>
        <c:ser>
          <c:idx val="145"/>
          <c:order val="145"/>
          <c:tx>
            <c:strRef>
              <c:f>Data!$C$150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Data!$D$150:$BB$150</c:f>
            </c:numRef>
          </c:val>
          <c:smooth val="0"/>
          <c:extLst>
            <c:ext xmlns:c16="http://schemas.microsoft.com/office/drawing/2014/chart" uri="{C3380CC4-5D6E-409C-BE32-E72D297353CC}">
              <c16:uniqueId val="{00000091-C6C3-40C6-8F25-9DBFB2DF16DE}"/>
            </c:ext>
          </c:extLst>
        </c:ser>
        <c:ser>
          <c:idx val="146"/>
          <c:order val="146"/>
          <c:tx>
            <c:strRef>
              <c:f>Data!$C$151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Data!$D$151:$BB$151</c:f>
            </c:numRef>
          </c:val>
          <c:smooth val="0"/>
          <c:extLst>
            <c:ext xmlns:c16="http://schemas.microsoft.com/office/drawing/2014/chart" uri="{C3380CC4-5D6E-409C-BE32-E72D297353CC}">
              <c16:uniqueId val="{00000092-C6C3-40C6-8F25-9DBFB2DF16DE}"/>
            </c:ext>
          </c:extLst>
        </c:ser>
        <c:ser>
          <c:idx val="147"/>
          <c:order val="147"/>
          <c:tx>
            <c:strRef>
              <c:f>Data!$C$152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Data!$D$152:$BB$152</c:f>
            </c:numRef>
          </c:val>
          <c:smooth val="0"/>
          <c:extLst>
            <c:ext xmlns:c16="http://schemas.microsoft.com/office/drawing/2014/chart" uri="{C3380CC4-5D6E-409C-BE32-E72D297353CC}">
              <c16:uniqueId val="{00000093-C6C3-40C6-8F25-9DBFB2DF16DE}"/>
            </c:ext>
          </c:extLst>
        </c:ser>
        <c:ser>
          <c:idx val="148"/>
          <c:order val="148"/>
          <c:tx>
            <c:strRef>
              <c:f>Data!$C$153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Data!$D$153:$BB$153</c:f>
            </c:numRef>
          </c:val>
          <c:smooth val="0"/>
          <c:extLst>
            <c:ext xmlns:c16="http://schemas.microsoft.com/office/drawing/2014/chart" uri="{C3380CC4-5D6E-409C-BE32-E72D297353CC}">
              <c16:uniqueId val="{00000094-C6C3-40C6-8F25-9DBFB2DF16DE}"/>
            </c:ext>
          </c:extLst>
        </c:ser>
        <c:ser>
          <c:idx val="149"/>
          <c:order val="149"/>
          <c:tx>
            <c:strRef>
              <c:f>Data!$C$154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Data!$D$154:$BB$154</c:f>
            </c:numRef>
          </c:val>
          <c:smooth val="0"/>
          <c:extLst>
            <c:ext xmlns:c16="http://schemas.microsoft.com/office/drawing/2014/chart" uri="{C3380CC4-5D6E-409C-BE32-E72D297353CC}">
              <c16:uniqueId val="{00000095-C6C3-40C6-8F25-9DBFB2DF16DE}"/>
            </c:ext>
          </c:extLst>
        </c:ser>
        <c:ser>
          <c:idx val="150"/>
          <c:order val="150"/>
          <c:tx>
            <c:strRef>
              <c:f>Data!$C$155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Data!$D$155:$BB$155</c:f>
            </c:numRef>
          </c:val>
          <c:smooth val="0"/>
          <c:extLst>
            <c:ext xmlns:c16="http://schemas.microsoft.com/office/drawing/2014/chart" uri="{C3380CC4-5D6E-409C-BE32-E72D297353CC}">
              <c16:uniqueId val="{00000096-C6C3-40C6-8F25-9DBFB2DF16DE}"/>
            </c:ext>
          </c:extLst>
        </c:ser>
        <c:ser>
          <c:idx val="151"/>
          <c:order val="151"/>
          <c:tx>
            <c:strRef>
              <c:f>Data!$C$156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Data!$D$156:$BB$156</c:f>
            </c:numRef>
          </c:val>
          <c:smooth val="0"/>
          <c:extLst>
            <c:ext xmlns:c16="http://schemas.microsoft.com/office/drawing/2014/chart" uri="{C3380CC4-5D6E-409C-BE32-E72D297353CC}">
              <c16:uniqueId val="{00000097-C6C3-40C6-8F25-9DBFB2DF16DE}"/>
            </c:ext>
          </c:extLst>
        </c:ser>
        <c:ser>
          <c:idx val="152"/>
          <c:order val="152"/>
          <c:tx>
            <c:strRef>
              <c:f>Data!$C$157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Data!$D$157:$BB$157</c:f>
            </c:numRef>
          </c:val>
          <c:smooth val="0"/>
          <c:extLst>
            <c:ext xmlns:c16="http://schemas.microsoft.com/office/drawing/2014/chart" uri="{C3380CC4-5D6E-409C-BE32-E72D297353CC}">
              <c16:uniqueId val="{00000098-C6C3-40C6-8F25-9DBFB2DF16DE}"/>
            </c:ext>
          </c:extLst>
        </c:ser>
        <c:ser>
          <c:idx val="153"/>
          <c:order val="153"/>
          <c:tx>
            <c:strRef>
              <c:f>Data!$C$158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Data!$D$158:$BB$158</c:f>
            </c:numRef>
          </c:val>
          <c:smooth val="0"/>
          <c:extLst>
            <c:ext xmlns:c16="http://schemas.microsoft.com/office/drawing/2014/chart" uri="{C3380CC4-5D6E-409C-BE32-E72D297353CC}">
              <c16:uniqueId val="{00000099-C6C3-40C6-8F25-9DBFB2DF16DE}"/>
            </c:ext>
          </c:extLst>
        </c:ser>
        <c:ser>
          <c:idx val="154"/>
          <c:order val="154"/>
          <c:tx>
            <c:strRef>
              <c:f>Data!$C$159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Data!$D$159:$BB$159</c:f>
            </c:numRef>
          </c:val>
          <c:smooth val="0"/>
          <c:extLst>
            <c:ext xmlns:c16="http://schemas.microsoft.com/office/drawing/2014/chart" uri="{C3380CC4-5D6E-409C-BE32-E72D297353CC}">
              <c16:uniqueId val="{0000009A-C6C3-40C6-8F25-9DBFB2DF16DE}"/>
            </c:ext>
          </c:extLst>
        </c:ser>
        <c:ser>
          <c:idx val="155"/>
          <c:order val="155"/>
          <c:tx>
            <c:strRef>
              <c:f>Data!$C$160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Data!$D$160:$BB$160</c:f>
            </c:numRef>
          </c:val>
          <c:smooth val="0"/>
          <c:extLst>
            <c:ext xmlns:c16="http://schemas.microsoft.com/office/drawing/2014/chart" uri="{C3380CC4-5D6E-409C-BE32-E72D297353CC}">
              <c16:uniqueId val="{0000009B-C6C3-40C6-8F25-9DBFB2DF16DE}"/>
            </c:ext>
          </c:extLst>
        </c:ser>
        <c:ser>
          <c:idx val="156"/>
          <c:order val="156"/>
          <c:tx>
            <c:strRef>
              <c:f>Data!$C$161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Data!$D$161:$BB$161</c:f>
            </c:numRef>
          </c:val>
          <c:smooth val="0"/>
          <c:extLst>
            <c:ext xmlns:c16="http://schemas.microsoft.com/office/drawing/2014/chart" uri="{C3380CC4-5D6E-409C-BE32-E72D297353CC}">
              <c16:uniqueId val="{0000009C-C6C3-40C6-8F25-9DBFB2DF16DE}"/>
            </c:ext>
          </c:extLst>
        </c:ser>
        <c:ser>
          <c:idx val="157"/>
          <c:order val="157"/>
          <c:tx>
            <c:strRef>
              <c:f>Data!$C$162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Data!$D$162:$BB$162</c:f>
            </c:numRef>
          </c:val>
          <c:smooth val="0"/>
          <c:extLst>
            <c:ext xmlns:c16="http://schemas.microsoft.com/office/drawing/2014/chart" uri="{C3380CC4-5D6E-409C-BE32-E72D297353CC}">
              <c16:uniqueId val="{0000009D-C6C3-40C6-8F25-9DBFB2DF16DE}"/>
            </c:ext>
          </c:extLst>
        </c:ser>
        <c:ser>
          <c:idx val="158"/>
          <c:order val="158"/>
          <c:tx>
            <c:strRef>
              <c:f>Data!$C$163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Data!$D$163:$BB$163</c:f>
            </c:numRef>
          </c:val>
          <c:smooth val="0"/>
          <c:extLst>
            <c:ext xmlns:c16="http://schemas.microsoft.com/office/drawing/2014/chart" uri="{C3380CC4-5D6E-409C-BE32-E72D297353CC}">
              <c16:uniqueId val="{0000009E-C6C3-40C6-8F25-9DBFB2DF16DE}"/>
            </c:ext>
          </c:extLst>
        </c:ser>
        <c:ser>
          <c:idx val="159"/>
          <c:order val="159"/>
          <c:tx>
            <c:strRef>
              <c:f>Data!$C$164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Data!$D$164:$BB$164</c:f>
            </c:numRef>
          </c:val>
          <c:smooth val="0"/>
          <c:extLst>
            <c:ext xmlns:c16="http://schemas.microsoft.com/office/drawing/2014/chart" uri="{C3380CC4-5D6E-409C-BE32-E72D297353CC}">
              <c16:uniqueId val="{0000009F-C6C3-40C6-8F25-9DBFB2DF16DE}"/>
            </c:ext>
          </c:extLst>
        </c:ser>
        <c:ser>
          <c:idx val="160"/>
          <c:order val="160"/>
          <c:tx>
            <c:strRef>
              <c:f>Data!$C$165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Data!$D$165:$BB$165</c:f>
            </c:numRef>
          </c:val>
          <c:smooth val="0"/>
          <c:extLst>
            <c:ext xmlns:c16="http://schemas.microsoft.com/office/drawing/2014/chart" uri="{C3380CC4-5D6E-409C-BE32-E72D297353CC}">
              <c16:uniqueId val="{000000A0-C6C3-40C6-8F25-9DBFB2DF16DE}"/>
            </c:ext>
          </c:extLst>
        </c:ser>
        <c:ser>
          <c:idx val="161"/>
          <c:order val="161"/>
          <c:tx>
            <c:strRef>
              <c:f>Data!$C$166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Data!$D$166:$BB$166</c:f>
            </c:numRef>
          </c:val>
          <c:smooth val="0"/>
          <c:extLst>
            <c:ext xmlns:c16="http://schemas.microsoft.com/office/drawing/2014/chart" uri="{C3380CC4-5D6E-409C-BE32-E72D297353CC}">
              <c16:uniqueId val="{000000A1-C6C3-40C6-8F25-9DBFB2DF16DE}"/>
            </c:ext>
          </c:extLst>
        </c:ser>
        <c:ser>
          <c:idx val="162"/>
          <c:order val="162"/>
          <c:tx>
            <c:strRef>
              <c:f>Data!$C$167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Data!$D$167:$BB$167</c:f>
            </c:numRef>
          </c:val>
          <c:smooth val="0"/>
          <c:extLst>
            <c:ext xmlns:c16="http://schemas.microsoft.com/office/drawing/2014/chart" uri="{C3380CC4-5D6E-409C-BE32-E72D297353CC}">
              <c16:uniqueId val="{000000A2-C6C3-40C6-8F25-9DBFB2DF16DE}"/>
            </c:ext>
          </c:extLst>
        </c:ser>
        <c:ser>
          <c:idx val="163"/>
          <c:order val="163"/>
          <c:tx>
            <c:strRef>
              <c:f>Data!$C$168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Data!$D$168:$BB$168</c:f>
            </c:numRef>
          </c:val>
          <c:smooth val="0"/>
          <c:extLst>
            <c:ext xmlns:c16="http://schemas.microsoft.com/office/drawing/2014/chart" uri="{C3380CC4-5D6E-409C-BE32-E72D297353CC}">
              <c16:uniqueId val="{000000A3-C6C3-40C6-8F25-9DBFB2DF16DE}"/>
            </c:ext>
          </c:extLst>
        </c:ser>
        <c:ser>
          <c:idx val="164"/>
          <c:order val="164"/>
          <c:tx>
            <c:strRef>
              <c:f>Data!$C$169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Data!$D$169:$BB$169</c:f>
            </c:numRef>
          </c:val>
          <c:smooth val="0"/>
          <c:extLst>
            <c:ext xmlns:c16="http://schemas.microsoft.com/office/drawing/2014/chart" uri="{C3380CC4-5D6E-409C-BE32-E72D297353CC}">
              <c16:uniqueId val="{000000A4-C6C3-40C6-8F25-9DBFB2DF16DE}"/>
            </c:ext>
          </c:extLst>
        </c:ser>
        <c:ser>
          <c:idx val="165"/>
          <c:order val="165"/>
          <c:tx>
            <c:strRef>
              <c:f>Data!$C$170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Data!$D$170:$BB$170</c:f>
            </c:numRef>
          </c:val>
          <c:smooth val="0"/>
          <c:extLst>
            <c:ext xmlns:c16="http://schemas.microsoft.com/office/drawing/2014/chart" uri="{C3380CC4-5D6E-409C-BE32-E72D297353CC}">
              <c16:uniqueId val="{000000A5-C6C3-40C6-8F25-9DBFB2DF16DE}"/>
            </c:ext>
          </c:extLst>
        </c:ser>
        <c:ser>
          <c:idx val="166"/>
          <c:order val="166"/>
          <c:tx>
            <c:strRef>
              <c:f>Data!$C$171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Data!$D$171:$BB$171</c:f>
            </c:numRef>
          </c:val>
          <c:smooth val="0"/>
          <c:extLst>
            <c:ext xmlns:c16="http://schemas.microsoft.com/office/drawing/2014/chart" uri="{C3380CC4-5D6E-409C-BE32-E72D297353CC}">
              <c16:uniqueId val="{000000A6-C6C3-40C6-8F25-9DBFB2DF16DE}"/>
            </c:ext>
          </c:extLst>
        </c:ser>
        <c:ser>
          <c:idx val="167"/>
          <c:order val="167"/>
          <c:tx>
            <c:strRef>
              <c:f>Data!$C$172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Data!$D$172:$BB$172</c:f>
            </c:numRef>
          </c:val>
          <c:smooth val="0"/>
          <c:extLst>
            <c:ext xmlns:c16="http://schemas.microsoft.com/office/drawing/2014/chart" uri="{C3380CC4-5D6E-409C-BE32-E72D297353CC}">
              <c16:uniqueId val="{000000A7-C6C3-40C6-8F25-9DBFB2DF16DE}"/>
            </c:ext>
          </c:extLst>
        </c:ser>
        <c:ser>
          <c:idx val="168"/>
          <c:order val="168"/>
          <c:tx>
            <c:strRef>
              <c:f>Data!$C$173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Data!$D$173:$BB$173</c:f>
            </c:numRef>
          </c:val>
          <c:smooth val="0"/>
          <c:extLst>
            <c:ext xmlns:c16="http://schemas.microsoft.com/office/drawing/2014/chart" uri="{C3380CC4-5D6E-409C-BE32-E72D297353CC}">
              <c16:uniqueId val="{000000A8-C6C3-40C6-8F25-9DBFB2DF16DE}"/>
            </c:ext>
          </c:extLst>
        </c:ser>
        <c:ser>
          <c:idx val="169"/>
          <c:order val="169"/>
          <c:tx>
            <c:strRef>
              <c:f>Data!$C$174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Data!$D$174:$BB$174</c:f>
            </c:numRef>
          </c:val>
          <c:smooth val="0"/>
          <c:extLst>
            <c:ext xmlns:c16="http://schemas.microsoft.com/office/drawing/2014/chart" uri="{C3380CC4-5D6E-409C-BE32-E72D297353CC}">
              <c16:uniqueId val="{000000A9-C6C3-40C6-8F25-9DBFB2DF16DE}"/>
            </c:ext>
          </c:extLst>
        </c:ser>
        <c:ser>
          <c:idx val="170"/>
          <c:order val="170"/>
          <c:tx>
            <c:strRef>
              <c:f>Data!$C$175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Data!$D$175:$BB$175</c:f>
            </c:numRef>
          </c:val>
          <c:smooth val="0"/>
          <c:extLst>
            <c:ext xmlns:c16="http://schemas.microsoft.com/office/drawing/2014/chart" uri="{C3380CC4-5D6E-409C-BE32-E72D297353CC}">
              <c16:uniqueId val="{000000AA-C6C3-40C6-8F25-9DBFB2DF16DE}"/>
            </c:ext>
          </c:extLst>
        </c:ser>
        <c:ser>
          <c:idx val="171"/>
          <c:order val="171"/>
          <c:tx>
            <c:strRef>
              <c:f>Data!$C$176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Data!$D$176:$BB$176</c:f>
            </c:numRef>
          </c:val>
          <c:smooth val="0"/>
          <c:extLst>
            <c:ext xmlns:c16="http://schemas.microsoft.com/office/drawing/2014/chart" uri="{C3380CC4-5D6E-409C-BE32-E72D297353CC}">
              <c16:uniqueId val="{000000AB-C6C3-40C6-8F25-9DBFB2DF16DE}"/>
            </c:ext>
          </c:extLst>
        </c:ser>
        <c:ser>
          <c:idx val="172"/>
          <c:order val="172"/>
          <c:tx>
            <c:strRef>
              <c:f>Data!$C$177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Data!$D$177:$BB$177</c:f>
            </c:numRef>
          </c:val>
          <c:smooth val="0"/>
          <c:extLst>
            <c:ext xmlns:c16="http://schemas.microsoft.com/office/drawing/2014/chart" uri="{C3380CC4-5D6E-409C-BE32-E72D297353CC}">
              <c16:uniqueId val="{000000AC-C6C3-40C6-8F25-9DBFB2DF16DE}"/>
            </c:ext>
          </c:extLst>
        </c:ser>
        <c:ser>
          <c:idx val="173"/>
          <c:order val="173"/>
          <c:tx>
            <c:strRef>
              <c:f>Data!$C$178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Data!$D$178:$BB$178</c:f>
            </c:numRef>
          </c:val>
          <c:smooth val="0"/>
          <c:extLst>
            <c:ext xmlns:c16="http://schemas.microsoft.com/office/drawing/2014/chart" uri="{C3380CC4-5D6E-409C-BE32-E72D297353CC}">
              <c16:uniqueId val="{000000AD-C6C3-40C6-8F25-9DBFB2DF16DE}"/>
            </c:ext>
          </c:extLst>
        </c:ser>
        <c:ser>
          <c:idx val="174"/>
          <c:order val="174"/>
          <c:tx>
            <c:strRef>
              <c:f>Data!$C$179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Data!$D$179:$BB$179</c:f>
            </c:numRef>
          </c:val>
          <c:smooth val="0"/>
          <c:extLst>
            <c:ext xmlns:c16="http://schemas.microsoft.com/office/drawing/2014/chart" uri="{C3380CC4-5D6E-409C-BE32-E72D297353CC}">
              <c16:uniqueId val="{000000AE-C6C3-40C6-8F25-9DBFB2DF16DE}"/>
            </c:ext>
          </c:extLst>
        </c:ser>
        <c:ser>
          <c:idx val="175"/>
          <c:order val="175"/>
          <c:tx>
            <c:strRef>
              <c:f>Data!$C$180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Data!$D$180:$BB$180</c:f>
            </c:numRef>
          </c:val>
          <c:smooth val="0"/>
          <c:extLst>
            <c:ext xmlns:c16="http://schemas.microsoft.com/office/drawing/2014/chart" uri="{C3380CC4-5D6E-409C-BE32-E72D297353CC}">
              <c16:uniqueId val="{000000AF-C6C3-40C6-8F25-9DBFB2DF16DE}"/>
            </c:ext>
          </c:extLst>
        </c:ser>
        <c:ser>
          <c:idx val="176"/>
          <c:order val="176"/>
          <c:tx>
            <c:strRef>
              <c:f>Data!$C$181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Data!$D$181:$BB$181</c:f>
            </c:numRef>
          </c:val>
          <c:smooth val="0"/>
          <c:extLst>
            <c:ext xmlns:c16="http://schemas.microsoft.com/office/drawing/2014/chart" uri="{C3380CC4-5D6E-409C-BE32-E72D297353CC}">
              <c16:uniqueId val="{000000B0-C6C3-40C6-8F25-9DBFB2DF16DE}"/>
            </c:ext>
          </c:extLst>
        </c:ser>
        <c:ser>
          <c:idx val="177"/>
          <c:order val="177"/>
          <c:tx>
            <c:strRef>
              <c:f>Data!$C$182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Data!$D$182:$BB$182</c:f>
            </c:numRef>
          </c:val>
          <c:smooth val="0"/>
          <c:extLst>
            <c:ext xmlns:c16="http://schemas.microsoft.com/office/drawing/2014/chart" uri="{C3380CC4-5D6E-409C-BE32-E72D297353CC}">
              <c16:uniqueId val="{000000B1-C6C3-40C6-8F25-9DBFB2DF16DE}"/>
            </c:ext>
          </c:extLst>
        </c:ser>
        <c:ser>
          <c:idx val="178"/>
          <c:order val="178"/>
          <c:tx>
            <c:strRef>
              <c:f>Data!$C$183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Data!$D$183:$BB$183</c:f>
            </c:numRef>
          </c:val>
          <c:smooth val="0"/>
          <c:extLst>
            <c:ext xmlns:c16="http://schemas.microsoft.com/office/drawing/2014/chart" uri="{C3380CC4-5D6E-409C-BE32-E72D297353CC}">
              <c16:uniqueId val="{000000B2-C6C3-40C6-8F25-9DBFB2DF16DE}"/>
            </c:ext>
          </c:extLst>
        </c:ser>
        <c:ser>
          <c:idx val="179"/>
          <c:order val="179"/>
          <c:tx>
            <c:strRef>
              <c:f>Data!$C$184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Data!$D$184:$BB$184</c:f>
            </c:numRef>
          </c:val>
          <c:smooth val="0"/>
          <c:extLst>
            <c:ext xmlns:c16="http://schemas.microsoft.com/office/drawing/2014/chart" uri="{C3380CC4-5D6E-409C-BE32-E72D297353CC}">
              <c16:uniqueId val="{000000B3-C6C3-40C6-8F25-9DBFB2DF16DE}"/>
            </c:ext>
          </c:extLst>
        </c:ser>
        <c:ser>
          <c:idx val="180"/>
          <c:order val="180"/>
          <c:tx>
            <c:strRef>
              <c:f>Data!$C$185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Data!$D$185:$BB$185</c:f>
            </c:numRef>
          </c:val>
          <c:smooth val="0"/>
          <c:extLst>
            <c:ext xmlns:c16="http://schemas.microsoft.com/office/drawing/2014/chart" uri="{C3380CC4-5D6E-409C-BE32-E72D297353CC}">
              <c16:uniqueId val="{000000B4-C6C3-40C6-8F25-9DBFB2DF16DE}"/>
            </c:ext>
          </c:extLst>
        </c:ser>
        <c:ser>
          <c:idx val="181"/>
          <c:order val="181"/>
          <c:tx>
            <c:strRef>
              <c:f>Data!$C$186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Data!$D$186:$BB$186</c:f>
            </c:numRef>
          </c:val>
          <c:smooth val="0"/>
          <c:extLst>
            <c:ext xmlns:c16="http://schemas.microsoft.com/office/drawing/2014/chart" uri="{C3380CC4-5D6E-409C-BE32-E72D297353CC}">
              <c16:uniqueId val="{000000B5-C6C3-40C6-8F25-9DBFB2DF16DE}"/>
            </c:ext>
          </c:extLst>
        </c:ser>
        <c:ser>
          <c:idx val="182"/>
          <c:order val="182"/>
          <c:tx>
            <c:strRef>
              <c:f>Data!$C$187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Data!$D$187:$BB$187</c:f>
            </c:numRef>
          </c:val>
          <c:smooth val="0"/>
          <c:extLst>
            <c:ext xmlns:c16="http://schemas.microsoft.com/office/drawing/2014/chart" uri="{C3380CC4-5D6E-409C-BE32-E72D297353CC}">
              <c16:uniqueId val="{000000B6-C6C3-40C6-8F25-9DBFB2DF16DE}"/>
            </c:ext>
          </c:extLst>
        </c:ser>
        <c:ser>
          <c:idx val="183"/>
          <c:order val="183"/>
          <c:tx>
            <c:strRef>
              <c:f>Data!$C$188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Data!$D$188:$BB$188</c:f>
            </c:numRef>
          </c:val>
          <c:smooth val="0"/>
          <c:extLst>
            <c:ext xmlns:c16="http://schemas.microsoft.com/office/drawing/2014/chart" uri="{C3380CC4-5D6E-409C-BE32-E72D297353CC}">
              <c16:uniqueId val="{000000B7-C6C3-40C6-8F25-9DBFB2DF16DE}"/>
            </c:ext>
          </c:extLst>
        </c:ser>
        <c:ser>
          <c:idx val="184"/>
          <c:order val="184"/>
          <c:tx>
            <c:strRef>
              <c:f>Data!$C$189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Data!$D$189:$BB$189</c:f>
            </c:numRef>
          </c:val>
          <c:smooth val="0"/>
          <c:extLst>
            <c:ext xmlns:c16="http://schemas.microsoft.com/office/drawing/2014/chart" uri="{C3380CC4-5D6E-409C-BE32-E72D297353CC}">
              <c16:uniqueId val="{000000B8-C6C3-40C6-8F25-9DBFB2DF16DE}"/>
            </c:ext>
          </c:extLst>
        </c:ser>
        <c:ser>
          <c:idx val="185"/>
          <c:order val="185"/>
          <c:tx>
            <c:strRef>
              <c:f>Data!$C$190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Data!$D$190:$BB$190</c:f>
            </c:numRef>
          </c:val>
          <c:smooth val="0"/>
          <c:extLst>
            <c:ext xmlns:c16="http://schemas.microsoft.com/office/drawing/2014/chart" uri="{C3380CC4-5D6E-409C-BE32-E72D297353CC}">
              <c16:uniqueId val="{000000B9-C6C3-40C6-8F25-9DBFB2DF16DE}"/>
            </c:ext>
          </c:extLst>
        </c:ser>
        <c:ser>
          <c:idx val="186"/>
          <c:order val="186"/>
          <c:tx>
            <c:strRef>
              <c:f>Data!$C$191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Data!$D$191:$BB$191</c:f>
            </c:numRef>
          </c:val>
          <c:smooth val="0"/>
          <c:extLst>
            <c:ext xmlns:c16="http://schemas.microsoft.com/office/drawing/2014/chart" uri="{C3380CC4-5D6E-409C-BE32-E72D297353CC}">
              <c16:uniqueId val="{000000BA-C6C3-40C6-8F25-9DBFB2DF16DE}"/>
            </c:ext>
          </c:extLst>
        </c:ser>
        <c:ser>
          <c:idx val="187"/>
          <c:order val="187"/>
          <c:tx>
            <c:strRef>
              <c:f>Data!$C$192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Data!$D$192:$BB$192</c:f>
            </c:numRef>
          </c:val>
          <c:smooth val="0"/>
          <c:extLst>
            <c:ext xmlns:c16="http://schemas.microsoft.com/office/drawing/2014/chart" uri="{C3380CC4-5D6E-409C-BE32-E72D297353CC}">
              <c16:uniqueId val="{000000BB-C6C3-40C6-8F25-9DBFB2DF16DE}"/>
            </c:ext>
          </c:extLst>
        </c:ser>
        <c:ser>
          <c:idx val="188"/>
          <c:order val="188"/>
          <c:tx>
            <c:strRef>
              <c:f>Data!$C$193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Data!$D$193:$BB$193</c:f>
            </c:numRef>
          </c:val>
          <c:smooth val="0"/>
          <c:extLst>
            <c:ext xmlns:c16="http://schemas.microsoft.com/office/drawing/2014/chart" uri="{C3380CC4-5D6E-409C-BE32-E72D297353CC}">
              <c16:uniqueId val="{000000BC-C6C3-40C6-8F25-9DBFB2DF16DE}"/>
            </c:ext>
          </c:extLst>
        </c:ser>
        <c:ser>
          <c:idx val="189"/>
          <c:order val="189"/>
          <c:tx>
            <c:strRef>
              <c:f>Data!$C$194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Data!$D$194:$BB$194</c:f>
            </c:numRef>
          </c:val>
          <c:smooth val="0"/>
          <c:extLst>
            <c:ext xmlns:c16="http://schemas.microsoft.com/office/drawing/2014/chart" uri="{C3380CC4-5D6E-409C-BE32-E72D297353CC}">
              <c16:uniqueId val="{000000BD-C6C3-40C6-8F25-9DBFB2DF16DE}"/>
            </c:ext>
          </c:extLst>
        </c:ser>
        <c:ser>
          <c:idx val="190"/>
          <c:order val="190"/>
          <c:tx>
            <c:strRef>
              <c:f>Data!$C$195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Data!$D$195:$BB$195</c:f>
            </c:numRef>
          </c:val>
          <c:smooth val="0"/>
          <c:extLst>
            <c:ext xmlns:c16="http://schemas.microsoft.com/office/drawing/2014/chart" uri="{C3380CC4-5D6E-409C-BE32-E72D297353CC}">
              <c16:uniqueId val="{000000BE-C6C3-40C6-8F25-9DBFB2DF16DE}"/>
            </c:ext>
          </c:extLst>
        </c:ser>
        <c:ser>
          <c:idx val="191"/>
          <c:order val="191"/>
          <c:tx>
            <c:strRef>
              <c:f>Data!$C$196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Data!$D$196:$BB$196</c:f>
            </c:numRef>
          </c:val>
          <c:smooth val="0"/>
          <c:extLst>
            <c:ext xmlns:c16="http://schemas.microsoft.com/office/drawing/2014/chart" uri="{C3380CC4-5D6E-409C-BE32-E72D297353CC}">
              <c16:uniqueId val="{000000BF-C6C3-40C6-8F25-9DBFB2DF16DE}"/>
            </c:ext>
          </c:extLst>
        </c:ser>
        <c:ser>
          <c:idx val="192"/>
          <c:order val="192"/>
          <c:tx>
            <c:strRef>
              <c:f>Data!$C$197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Data!$D$197:$BB$197</c:f>
            </c:numRef>
          </c:val>
          <c:smooth val="0"/>
          <c:extLst>
            <c:ext xmlns:c16="http://schemas.microsoft.com/office/drawing/2014/chart" uri="{C3380CC4-5D6E-409C-BE32-E72D297353CC}">
              <c16:uniqueId val="{000000C0-C6C3-40C6-8F25-9DBFB2DF16DE}"/>
            </c:ext>
          </c:extLst>
        </c:ser>
        <c:ser>
          <c:idx val="193"/>
          <c:order val="193"/>
          <c:tx>
            <c:strRef>
              <c:f>Data!$C$198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Data!$D$198:$BB$198</c:f>
            </c:numRef>
          </c:val>
          <c:smooth val="0"/>
          <c:extLst>
            <c:ext xmlns:c16="http://schemas.microsoft.com/office/drawing/2014/chart" uri="{C3380CC4-5D6E-409C-BE32-E72D297353CC}">
              <c16:uniqueId val="{000000C1-C6C3-40C6-8F25-9DBFB2DF16DE}"/>
            </c:ext>
          </c:extLst>
        </c:ser>
        <c:ser>
          <c:idx val="194"/>
          <c:order val="194"/>
          <c:tx>
            <c:strRef>
              <c:f>Data!$C$199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Data!$D$199:$BB$199</c:f>
            </c:numRef>
          </c:val>
          <c:smooth val="0"/>
          <c:extLst>
            <c:ext xmlns:c16="http://schemas.microsoft.com/office/drawing/2014/chart" uri="{C3380CC4-5D6E-409C-BE32-E72D297353CC}">
              <c16:uniqueId val="{000000C2-C6C3-40C6-8F25-9DBFB2DF16DE}"/>
            </c:ext>
          </c:extLst>
        </c:ser>
        <c:ser>
          <c:idx val="195"/>
          <c:order val="195"/>
          <c:tx>
            <c:strRef>
              <c:f>Data!$C$200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Data!$D$200:$BB$200</c:f>
            </c:numRef>
          </c:val>
          <c:smooth val="0"/>
          <c:extLst>
            <c:ext xmlns:c16="http://schemas.microsoft.com/office/drawing/2014/chart" uri="{C3380CC4-5D6E-409C-BE32-E72D297353CC}">
              <c16:uniqueId val="{000000C3-C6C3-40C6-8F25-9DBFB2DF16DE}"/>
            </c:ext>
          </c:extLst>
        </c:ser>
        <c:ser>
          <c:idx val="196"/>
          <c:order val="196"/>
          <c:tx>
            <c:strRef>
              <c:f>Data!$C$201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Data!$D$201:$BB$201</c:f>
            </c:numRef>
          </c:val>
          <c:smooth val="0"/>
          <c:extLst>
            <c:ext xmlns:c16="http://schemas.microsoft.com/office/drawing/2014/chart" uri="{C3380CC4-5D6E-409C-BE32-E72D297353CC}">
              <c16:uniqueId val="{000000C4-C6C3-40C6-8F25-9DBFB2DF16DE}"/>
            </c:ext>
          </c:extLst>
        </c:ser>
        <c:ser>
          <c:idx val="197"/>
          <c:order val="197"/>
          <c:tx>
            <c:strRef>
              <c:f>Data!$C$202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Data!$D$202:$BB$202</c:f>
            </c:numRef>
          </c:val>
          <c:smooth val="0"/>
          <c:extLst>
            <c:ext xmlns:c16="http://schemas.microsoft.com/office/drawing/2014/chart" uri="{C3380CC4-5D6E-409C-BE32-E72D297353CC}">
              <c16:uniqueId val="{000000C5-C6C3-40C6-8F25-9DBFB2DF16DE}"/>
            </c:ext>
          </c:extLst>
        </c:ser>
        <c:ser>
          <c:idx val="198"/>
          <c:order val="198"/>
          <c:tx>
            <c:strRef>
              <c:f>Data!$C$203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Data!$D$203:$BB$203</c:f>
            </c:numRef>
          </c:val>
          <c:smooth val="0"/>
          <c:extLst>
            <c:ext xmlns:c16="http://schemas.microsoft.com/office/drawing/2014/chart" uri="{C3380CC4-5D6E-409C-BE32-E72D297353CC}">
              <c16:uniqueId val="{000000C6-C6C3-40C6-8F25-9DBFB2DF16DE}"/>
            </c:ext>
          </c:extLst>
        </c:ser>
        <c:ser>
          <c:idx val="199"/>
          <c:order val="199"/>
          <c:tx>
            <c:strRef>
              <c:f>Data!$C$204</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Data!$D$204:$BB$204</c:f>
            </c:numRef>
          </c:val>
          <c:smooth val="0"/>
          <c:extLst>
            <c:ext xmlns:c16="http://schemas.microsoft.com/office/drawing/2014/chart" uri="{C3380CC4-5D6E-409C-BE32-E72D297353CC}">
              <c16:uniqueId val="{000000C7-C6C3-40C6-8F25-9DBFB2DF16DE}"/>
            </c:ext>
          </c:extLst>
        </c:ser>
        <c:ser>
          <c:idx val="200"/>
          <c:order val="200"/>
          <c:tx>
            <c:strRef>
              <c:f>Data!$C$205</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Data!$D$205:$BB$205</c:f>
            </c:numRef>
          </c:val>
          <c:smooth val="0"/>
          <c:extLst>
            <c:ext xmlns:c16="http://schemas.microsoft.com/office/drawing/2014/chart" uri="{C3380CC4-5D6E-409C-BE32-E72D297353CC}">
              <c16:uniqueId val="{000000C8-C6C3-40C6-8F25-9DBFB2DF16DE}"/>
            </c:ext>
          </c:extLst>
        </c:ser>
        <c:ser>
          <c:idx val="201"/>
          <c:order val="201"/>
          <c:tx>
            <c:strRef>
              <c:f>Data!$C$206</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Data!$D$206:$BB$206</c:f>
            </c:numRef>
          </c:val>
          <c:smooth val="0"/>
          <c:extLst>
            <c:ext xmlns:c16="http://schemas.microsoft.com/office/drawing/2014/chart" uri="{C3380CC4-5D6E-409C-BE32-E72D297353CC}">
              <c16:uniqueId val="{000000C9-C6C3-40C6-8F25-9DBFB2DF16DE}"/>
            </c:ext>
          </c:extLst>
        </c:ser>
        <c:ser>
          <c:idx val="202"/>
          <c:order val="202"/>
          <c:tx>
            <c:strRef>
              <c:f>Data!$C$207</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Data!$D$207:$BB$207</c:f>
            </c:numRef>
          </c:val>
          <c:smooth val="0"/>
          <c:extLst>
            <c:ext xmlns:c16="http://schemas.microsoft.com/office/drawing/2014/chart" uri="{C3380CC4-5D6E-409C-BE32-E72D297353CC}">
              <c16:uniqueId val="{000000CA-C6C3-40C6-8F25-9DBFB2DF16DE}"/>
            </c:ext>
          </c:extLst>
        </c:ser>
        <c:ser>
          <c:idx val="203"/>
          <c:order val="203"/>
          <c:tx>
            <c:strRef>
              <c:f>Data!$C$208</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Data!$D$208:$BB$208</c:f>
            </c:numRef>
          </c:val>
          <c:smooth val="0"/>
          <c:extLst>
            <c:ext xmlns:c16="http://schemas.microsoft.com/office/drawing/2014/chart" uri="{C3380CC4-5D6E-409C-BE32-E72D297353CC}">
              <c16:uniqueId val="{000000CB-C6C3-40C6-8F25-9DBFB2DF16DE}"/>
            </c:ext>
          </c:extLst>
        </c:ser>
        <c:ser>
          <c:idx val="204"/>
          <c:order val="204"/>
          <c:tx>
            <c:strRef>
              <c:f>Data!$C$209</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Data!$D$209:$BB$209</c:f>
            </c:numRef>
          </c:val>
          <c:smooth val="0"/>
          <c:extLst>
            <c:ext xmlns:c16="http://schemas.microsoft.com/office/drawing/2014/chart" uri="{C3380CC4-5D6E-409C-BE32-E72D297353CC}">
              <c16:uniqueId val="{000000CC-C6C3-40C6-8F25-9DBFB2DF16DE}"/>
            </c:ext>
          </c:extLst>
        </c:ser>
        <c:ser>
          <c:idx val="205"/>
          <c:order val="205"/>
          <c:tx>
            <c:strRef>
              <c:f>Data!$C$210</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Data!$D$210:$BB$210</c:f>
            </c:numRef>
          </c:val>
          <c:smooth val="0"/>
          <c:extLst>
            <c:ext xmlns:c16="http://schemas.microsoft.com/office/drawing/2014/chart" uri="{C3380CC4-5D6E-409C-BE32-E72D297353CC}">
              <c16:uniqueId val="{000000CD-C6C3-40C6-8F25-9DBFB2DF16DE}"/>
            </c:ext>
          </c:extLst>
        </c:ser>
        <c:ser>
          <c:idx val="206"/>
          <c:order val="206"/>
          <c:tx>
            <c:strRef>
              <c:f>Data!$C$211</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Data!$D$211:$BB$211</c:f>
            </c:numRef>
          </c:val>
          <c:smooth val="0"/>
          <c:extLst>
            <c:ext xmlns:c16="http://schemas.microsoft.com/office/drawing/2014/chart" uri="{C3380CC4-5D6E-409C-BE32-E72D297353CC}">
              <c16:uniqueId val="{000000CE-C6C3-40C6-8F25-9DBFB2DF16DE}"/>
            </c:ext>
          </c:extLst>
        </c:ser>
        <c:ser>
          <c:idx val="207"/>
          <c:order val="207"/>
          <c:tx>
            <c:strRef>
              <c:f>Data!$C$212</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Data!$D$212:$BB$212</c:f>
            </c:numRef>
          </c:val>
          <c:smooth val="0"/>
          <c:extLst>
            <c:ext xmlns:c16="http://schemas.microsoft.com/office/drawing/2014/chart" uri="{C3380CC4-5D6E-409C-BE32-E72D297353CC}">
              <c16:uniqueId val="{000000CF-C6C3-40C6-8F25-9DBFB2DF16DE}"/>
            </c:ext>
          </c:extLst>
        </c:ser>
        <c:ser>
          <c:idx val="208"/>
          <c:order val="208"/>
          <c:tx>
            <c:strRef>
              <c:f>Data!$C$213</c:f>
              <c:strCache>
                <c:ptCount val="1"/>
                <c:pt idx="0">
                  <c:v>GDP growth (annual %)</c:v>
                </c:pt>
              </c:strCache>
            </c:strRef>
          </c:tx>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Data!$D$213:$BB$213</c:f>
            </c:numRef>
          </c:val>
          <c:smooth val="0"/>
          <c:extLst>
            <c:ext xmlns:c16="http://schemas.microsoft.com/office/drawing/2014/chart" uri="{C3380CC4-5D6E-409C-BE32-E72D297353CC}">
              <c16:uniqueId val="{000000D0-C6C3-40C6-8F25-9DBFB2DF16DE}"/>
            </c:ext>
          </c:extLst>
        </c:ser>
        <c:ser>
          <c:idx val="209"/>
          <c:order val="209"/>
          <c:tx>
            <c:strRef>
              <c:f>Data!$C$214</c:f>
              <c:strCache>
                <c:ptCount val="1"/>
                <c:pt idx="0">
                  <c:v>GDP growth (annual %)</c:v>
                </c:pt>
              </c:strCache>
            </c:strRef>
          </c:tx>
          <c:spPr>
            <a:ln>
              <a:solidFill>
                <a:schemeClr val="tx1"/>
              </a:solidFill>
            </a:ln>
          </c:spPr>
          <c:marker>
            <c:symbol val="none"/>
          </c:marker>
          <c:cat>
            <c:numRef>
              <c:f>Data!$D$4:$BB$4</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cat>
          <c:val>
            <c:numRef>
              <c:f>Data!$D$214:$BB$214</c:f>
              <c:numCache>
                <c:formatCode>General</c:formatCode>
                <c:ptCount val="17"/>
                <c:pt idx="0">
                  <c:v>2.1526524965072005</c:v>
                </c:pt>
                <c:pt idx="1">
                  <c:v>1.708936396228907</c:v>
                </c:pt>
                <c:pt idx="2">
                  <c:v>2.3408227476271866</c:v>
                </c:pt>
                <c:pt idx="3">
                  <c:v>2.3000382701875144</c:v>
                </c:pt>
                <c:pt idx="4">
                  <c:v>1.8505355829062469</c:v>
                </c:pt>
                <c:pt idx="5">
                  <c:v>3.5628145010223173</c:v>
                </c:pt>
                <c:pt idx="6">
                  <c:v>3.9119486445907645</c:v>
                </c:pt>
                <c:pt idx="7">
                  <c:v>3.8397651770274024</c:v>
                </c:pt>
                <c:pt idx="8">
                  <c:v>1.2738986096350542</c:v>
                </c:pt>
                <c:pt idx="9">
                  <c:v>-3.1330564501907787</c:v>
                </c:pt>
                <c:pt idx="10">
                  <c:v>1.3653466640308949</c:v>
                </c:pt>
                <c:pt idx="11">
                  <c:v>2.2167205449084406</c:v>
                </c:pt>
                <c:pt idx="12">
                  <c:v>1.8810612242258173</c:v>
                </c:pt>
                <c:pt idx="13">
                  <c:v>1.8466480175036961</c:v>
                </c:pt>
                <c:pt idx="14">
                  <c:v>1.4254757299304117</c:v>
                </c:pt>
                <c:pt idx="15">
                  <c:v>2.2987705203472615</c:v>
                </c:pt>
                <c:pt idx="16">
                  <c:v>2.36645868208798</c:v>
                </c:pt>
              </c:numCache>
            </c:numRef>
          </c:val>
          <c:smooth val="0"/>
          <c:extLst>
            <c:ext xmlns:c16="http://schemas.microsoft.com/office/drawing/2014/chart" uri="{C3380CC4-5D6E-409C-BE32-E72D297353CC}">
              <c16:uniqueId val="{000000D1-C6C3-40C6-8F25-9DBFB2DF16DE}"/>
            </c:ext>
          </c:extLst>
        </c:ser>
        <c:dLbls>
          <c:showLegendKey val="0"/>
          <c:showVal val="0"/>
          <c:showCatName val="0"/>
          <c:showSerName val="0"/>
          <c:showPercent val="0"/>
          <c:showBubbleSize val="0"/>
        </c:dLbls>
        <c:smooth val="0"/>
        <c:axId val="251500416"/>
        <c:axId val="251501952"/>
      </c:lineChart>
      <c:catAx>
        <c:axId val="251500416"/>
        <c:scaling>
          <c:orientation val="minMax"/>
        </c:scaling>
        <c:delete val="0"/>
        <c:axPos val="b"/>
        <c:numFmt formatCode="General" sourceLinked="1"/>
        <c:majorTickMark val="none"/>
        <c:minorTickMark val="none"/>
        <c:tickLblPos val="nextTo"/>
        <c:crossAx val="251501952"/>
        <c:crossesAt val="1"/>
        <c:auto val="1"/>
        <c:lblAlgn val="ctr"/>
        <c:lblOffset val="100"/>
        <c:noMultiLvlLbl val="0"/>
      </c:catAx>
      <c:valAx>
        <c:axId val="251501952"/>
        <c:scaling>
          <c:logBase val="2"/>
          <c:orientation val="minMax"/>
          <c:max val="6"/>
        </c:scaling>
        <c:delete val="0"/>
        <c:axPos val="l"/>
        <c:majorGridlines>
          <c:spPr>
            <a:ln w="9525" cap="flat" cmpd="sng" algn="ctr">
              <a:solidFill>
                <a:schemeClr val="dk1">
                  <a:shade val="95000"/>
                  <a:satMod val="105000"/>
                </a:schemeClr>
              </a:solidFill>
              <a:prstDash val="solid"/>
            </a:ln>
            <a:effectLst/>
          </c:spPr>
        </c:majorGridlines>
        <c:numFmt formatCode="General" sourceLinked="1"/>
        <c:majorTickMark val="none"/>
        <c:minorTickMark val="none"/>
        <c:tickLblPos val="nextTo"/>
        <c:crossAx val="251500416"/>
        <c:crosses val="autoZero"/>
        <c:crossBetween val="between"/>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8.5741899575295766E-2"/>
          <c:y val="0.12059183597339927"/>
          <c:w val="0.5760502572270384"/>
          <c:h val="0.68129300492744471"/>
        </c:manualLayout>
      </c:layout>
      <c:pie3DChart>
        <c:varyColors val="1"/>
        <c:ser>
          <c:idx val="1"/>
          <c:order val="1"/>
          <c:explosion val="25"/>
          <c:dPt>
            <c:idx val="0"/>
            <c:bubble3D val="0"/>
            <c:explosion val="0"/>
            <c:spPr>
              <a:solidFill>
                <a:srgbClr val="FFFF00"/>
              </a:solidFill>
            </c:spPr>
            <c:extLst>
              <c:ext xmlns:c16="http://schemas.microsoft.com/office/drawing/2014/chart" uri="{C3380CC4-5D6E-409C-BE32-E72D297353CC}">
                <c16:uniqueId val="{00000001-2EA0-424A-A483-69DEEDF1EDDC}"/>
              </c:ext>
            </c:extLst>
          </c:dPt>
          <c:dPt>
            <c:idx val="1"/>
            <c:bubble3D val="0"/>
            <c:explosion val="0"/>
            <c:extLst>
              <c:ext xmlns:c16="http://schemas.microsoft.com/office/drawing/2014/chart" uri="{C3380CC4-5D6E-409C-BE32-E72D297353CC}">
                <c16:uniqueId val="{00000002-2EA0-424A-A483-69DEEDF1EDDC}"/>
              </c:ext>
            </c:extLst>
          </c:dPt>
          <c:dPt>
            <c:idx val="2"/>
            <c:bubble3D val="0"/>
            <c:explosion val="0"/>
            <c:spPr>
              <a:solidFill>
                <a:srgbClr val="00B0F0"/>
              </a:solidFill>
            </c:spPr>
            <c:extLst>
              <c:ext xmlns:c16="http://schemas.microsoft.com/office/drawing/2014/chart" uri="{C3380CC4-5D6E-409C-BE32-E72D297353CC}">
                <c16:uniqueId val="{00000004-2EA0-424A-A483-69DEEDF1EDDC}"/>
              </c:ext>
            </c:extLst>
          </c:dPt>
          <c:dPt>
            <c:idx val="3"/>
            <c:bubble3D val="0"/>
            <c:explosion val="0"/>
            <c:spPr>
              <a:solidFill>
                <a:schemeClr val="accent1"/>
              </a:solidFill>
            </c:spPr>
            <c:extLst>
              <c:ext xmlns:c16="http://schemas.microsoft.com/office/drawing/2014/chart" uri="{C3380CC4-5D6E-409C-BE32-E72D297353CC}">
                <c16:uniqueId val="{00000006-2EA0-424A-A483-69DEEDF1EDDC}"/>
              </c:ext>
            </c:extLst>
          </c:dPt>
          <c:dPt>
            <c:idx val="4"/>
            <c:bubble3D val="0"/>
            <c:explosion val="0"/>
            <c:spPr>
              <a:solidFill>
                <a:srgbClr val="00B050"/>
              </a:solidFill>
            </c:spPr>
            <c:extLst>
              <c:ext xmlns:c16="http://schemas.microsoft.com/office/drawing/2014/chart" uri="{C3380CC4-5D6E-409C-BE32-E72D297353CC}">
                <c16:uniqueId val="{00000008-2EA0-424A-A483-69DEEDF1EDDC}"/>
              </c:ext>
            </c:extLst>
          </c:dPt>
          <c:dPt>
            <c:idx val="5"/>
            <c:bubble3D val="0"/>
            <c:explosion val="44"/>
            <c:spPr>
              <a:solidFill>
                <a:srgbClr val="FF99FF"/>
              </a:solidFill>
            </c:spPr>
            <c:extLst>
              <c:ext xmlns:c16="http://schemas.microsoft.com/office/drawing/2014/chart" uri="{C3380CC4-5D6E-409C-BE32-E72D297353CC}">
                <c16:uniqueId val="{0000000A-2EA0-424A-A483-69DEEDF1EDDC}"/>
              </c:ext>
            </c:extLst>
          </c:dPt>
          <c:dPt>
            <c:idx val="6"/>
            <c:bubble3D val="0"/>
            <c:explosion val="35"/>
            <c:spPr>
              <a:solidFill>
                <a:srgbClr val="FF0000"/>
              </a:solidFill>
            </c:spPr>
            <c:extLst>
              <c:ext xmlns:c16="http://schemas.microsoft.com/office/drawing/2014/chart" uri="{C3380CC4-5D6E-409C-BE32-E72D297353CC}">
                <c16:uniqueId val="{0000000C-2EA0-424A-A483-69DEEDF1EDDC}"/>
              </c:ext>
            </c:extLst>
          </c:dPt>
          <c:dPt>
            <c:idx val="7"/>
            <c:bubble3D val="0"/>
            <c:explosion val="40"/>
            <c:spPr>
              <a:solidFill>
                <a:schemeClr val="accent5">
                  <a:lumMod val="75000"/>
                </a:schemeClr>
              </a:solidFill>
            </c:spPr>
            <c:extLst>
              <c:ext xmlns:c16="http://schemas.microsoft.com/office/drawing/2014/chart" uri="{C3380CC4-5D6E-409C-BE32-E72D297353CC}">
                <c16:uniqueId val="{0000000E-2EA0-424A-A483-69DEEDF1EDDC}"/>
              </c:ext>
            </c:extLst>
          </c:dPt>
          <c:cat>
            <c:strRef>
              <c:f>사업비!$A$5:$A$16</c:f>
              <c:strCache>
                <c:ptCount val="8"/>
                <c:pt idx="0">
                  <c:v>Solar systems</c:v>
                </c:pt>
                <c:pt idx="1">
                  <c:v>Diesel generator</c:v>
                </c:pt>
                <c:pt idx="2">
                  <c:v>Water tanks</c:v>
                </c:pt>
                <c:pt idx="3">
                  <c:v>Land for Water tanks</c:v>
                </c:pt>
                <c:pt idx="4">
                  <c:v>Well+Electricity+Canal</c:v>
                </c:pt>
                <c:pt idx="5">
                  <c:v>inspection</c:v>
                </c:pt>
                <c:pt idx="6">
                  <c:v>Repair cost</c:v>
                </c:pt>
                <c:pt idx="7">
                  <c:v>Diesel</c:v>
                </c:pt>
              </c:strCache>
            </c:strRef>
          </c:cat>
          <c:val>
            <c:numRef>
              <c:f>사업비!$C$5:$C$16</c:f>
              <c:numCache>
                <c:formatCode>#,##0</c:formatCode>
                <c:ptCount val="8"/>
                <c:pt idx="0">
                  <c:v>366300</c:v>
                </c:pt>
                <c:pt idx="1">
                  <c:v>79600</c:v>
                </c:pt>
                <c:pt idx="2">
                  <c:v>185800</c:v>
                </c:pt>
                <c:pt idx="3">
                  <c:v>123800</c:v>
                </c:pt>
                <c:pt idx="4">
                  <c:v>1951000</c:v>
                </c:pt>
                <c:pt idx="5">
                  <c:v>2800</c:v>
                </c:pt>
                <c:pt idx="6">
                  <c:v>10600</c:v>
                </c:pt>
                <c:pt idx="7">
                  <c:v>43000</c:v>
                </c:pt>
              </c:numCache>
            </c:numRef>
          </c:val>
          <c:extLst>
            <c:ext xmlns:c16="http://schemas.microsoft.com/office/drawing/2014/chart" uri="{C3380CC4-5D6E-409C-BE32-E72D297353CC}">
              <c16:uniqueId val="{0000000F-2EA0-424A-A483-69DEEDF1EDDC}"/>
            </c:ext>
          </c:extLst>
        </c:ser>
        <c:ser>
          <c:idx val="0"/>
          <c:order val="0"/>
          <c:explosion val="25"/>
          <c:cat>
            <c:strRef>
              <c:f>사업비!$A$5:$A$16</c:f>
              <c:strCache>
                <c:ptCount val="8"/>
                <c:pt idx="0">
                  <c:v>Solar systems</c:v>
                </c:pt>
                <c:pt idx="1">
                  <c:v>Diesel generator</c:v>
                </c:pt>
                <c:pt idx="2">
                  <c:v>Water tanks</c:v>
                </c:pt>
                <c:pt idx="3">
                  <c:v>Land for Water tanks</c:v>
                </c:pt>
                <c:pt idx="4">
                  <c:v>Well+Electricity+Canal</c:v>
                </c:pt>
                <c:pt idx="5">
                  <c:v>inspection</c:v>
                </c:pt>
                <c:pt idx="6">
                  <c:v>Repair cost</c:v>
                </c:pt>
                <c:pt idx="7">
                  <c:v>Diesel</c:v>
                </c:pt>
              </c:strCache>
            </c:strRef>
          </c:cat>
          <c:val>
            <c:numRef>
              <c:f>사업비!$B$5:$B$16</c:f>
            </c:numRef>
          </c:val>
          <c:extLst>
            <c:ext xmlns:c16="http://schemas.microsoft.com/office/drawing/2014/chart" uri="{C3380CC4-5D6E-409C-BE32-E72D297353CC}">
              <c16:uniqueId val="{00000010-2EA0-424A-A483-69DEEDF1EDDC}"/>
            </c:ext>
          </c:extLst>
        </c:ser>
        <c:dLbls>
          <c:showLegendKey val="0"/>
          <c:showVal val="0"/>
          <c:showCatName val="0"/>
          <c:showSerName val="0"/>
          <c:showPercent val="0"/>
          <c:showBubbleSize val="0"/>
          <c:showLeaderLines val="0"/>
        </c:dLbls>
      </c:pie3DChart>
    </c:plotArea>
    <c:legend>
      <c:legendPos val="r"/>
      <c:layout>
        <c:manualLayout>
          <c:xMode val="edge"/>
          <c:yMode val="edge"/>
          <c:x val="0.6219087378159579"/>
          <c:y val="2.8892528799948445E-2"/>
          <c:w val="0.37809126218404221"/>
          <c:h val="0.84190193265712399"/>
        </c:manualLayout>
      </c:layout>
      <c:overlay val="0"/>
      <c:txPr>
        <a:bodyPr/>
        <a:lstStyle/>
        <a:p>
          <a:pPr>
            <a:lnSpc>
              <a:spcPct val="100000"/>
            </a:lnSpc>
            <a:defRPr sz="800"/>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7.2308215985398772E-2"/>
          <c:y val="0.13595160482286309"/>
          <c:w val="0.5025713454696944"/>
          <c:h val="0.7378228430323136"/>
        </c:manualLayout>
      </c:layout>
      <c:pie3DChart>
        <c:varyColors val="1"/>
        <c:ser>
          <c:idx val="1"/>
          <c:order val="1"/>
          <c:explosion val="16"/>
          <c:dPt>
            <c:idx val="0"/>
            <c:bubble3D val="0"/>
            <c:explosion val="0"/>
            <c:spPr>
              <a:solidFill>
                <a:srgbClr val="FFFF00"/>
              </a:solidFill>
            </c:spPr>
            <c:extLst>
              <c:ext xmlns:c16="http://schemas.microsoft.com/office/drawing/2014/chart" uri="{C3380CC4-5D6E-409C-BE32-E72D297353CC}">
                <c16:uniqueId val="{00000001-0050-4FA1-AFC5-4999DCBCF4C9}"/>
              </c:ext>
            </c:extLst>
          </c:dPt>
          <c:dPt>
            <c:idx val="1"/>
            <c:bubble3D val="0"/>
            <c:explosion val="0"/>
            <c:spPr>
              <a:solidFill>
                <a:srgbClr val="00B050"/>
              </a:solidFill>
            </c:spPr>
            <c:extLst>
              <c:ext xmlns:c16="http://schemas.microsoft.com/office/drawing/2014/chart" uri="{C3380CC4-5D6E-409C-BE32-E72D297353CC}">
                <c16:uniqueId val="{00000003-0050-4FA1-AFC5-4999DCBCF4C9}"/>
              </c:ext>
            </c:extLst>
          </c:dPt>
          <c:dPt>
            <c:idx val="2"/>
            <c:bubble3D val="0"/>
            <c:explosion val="58"/>
            <c:spPr>
              <a:solidFill>
                <a:srgbClr val="FF99FF"/>
              </a:solidFill>
            </c:spPr>
            <c:extLst>
              <c:ext xmlns:c16="http://schemas.microsoft.com/office/drawing/2014/chart" uri="{C3380CC4-5D6E-409C-BE32-E72D297353CC}">
                <c16:uniqueId val="{00000005-0050-4FA1-AFC5-4999DCBCF4C9}"/>
              </c:ext>
            </c:extLst>
          </c:dPt>
          <c:dPt>
            <c:idx val="3"/>
            <c:bubble3D val="0"/>
            <c:explosion val="58"/>
            <c:spPr>
              <a:solidFill>
                <a:schemeClr val="accent5">
                  <a:lumMod val="75000"/>
                </a:schemeClr>
              </a:solidFill>
            </c:spPr>
            <c:extLst>
              <c:ext xmlns:c16="http://schemas.microsoft.com/office/drawing/2014/chart" uri="{C3380CC4-5D6E-409C-BE32-E72D297353CC}">
                <c16:uniqueId val="{00000007-0050-4FA1-AFC5-4999DCBCF4C9}"/>
              </c:ext>
            </c:extLst>
          </c:dPt>
          <c:cat>
            <c:strRef>
              <c:f>사업비!$A$23:$A$30</c:f>
              <c:strCache>
                <c:ptCount val="4"/>
                <c:pt idx="0">
                  <c:v>Solar system</c:v>
                </c:pt>
                <c:pt idx="1">
                  <c:v>Well+Electricity+Canal</c:v>
                </c:pt>
                <c:pt idx="2">
                  <c:v>inspection</c:v>
                </c:pt>
                <c:pt idx="3">
                  <c:v>Repair cost</c:v>
                </c:pt>
              </c:strCache>
            </c:strRef>
          </c:cat>
          <c:val>
            <c:numRef>
              <c:f>사업비!$C$23:$C$30</c:f>
              <c:numCache>
                <c:formatCode>#,##0</c:formatCode>
                <c:ptCount val="4"/>
                <c:pt idx="0">
                  <c:v>507999.55752212391</c:v>
                </c:pt>
                <c:pt idx="1">
                  <c:v>1951000</c:v>
                </c:pt>
                <c:pt idx="2">
                  <c:v>2800</c:v>
                </c:pt>
                <c:pt idx="3">
                  <c:v>10600</c:v>
                </c:pt>
              </c:numCache>
            </c:numRef>
          </c:val>
          <c:extLst>
            <c:ext xmlns:c16="http://schemas.microsoft.com/office/drawing/2014/chart" uri="{C3380CC4-5D6E-409C-BE32-E72D297353CC}">
              <c16:uniqueId val="{00000008-0050-4FA1-AFC5-4999DCBCF4C9}"/>
            </c:ext>
          </c:extLst>
        </c:ser>
        <c:ser>
          <c:idx val="0"/>
          <c:order val="0"/>
          <c:explosion val="25"/>
          <c:cat>
            <c:strRef>
              <c:f>사업비!$A$23:$A$30</c:f>
              <c:strCache>
                <c:ptCount val="4"/>
                <c:pt idx="0">
                  <c:v>Solar system</c:v>
                </c:pt>
                <c:pt idx="1">
                  <c:v>Well+Electricity+Canal</c:v>
                </c:pt>
                <c:pt idx="2">
                  <c:v>inspection</c:v>
                </c:pt>
                <c:pt idx="3">
                  <c:v>Repair cost</c:v>
                </c:pt>
              </c:strCache>
            </c:strRef>
          </c:cat>
          <c:val>
            <c:numRef>
              <c:f>사업비!$B$23:$B$30</c:f>
            </c:numRef>
          </c:val>
          <c:extLst>
            <c:ext xmlns:c16="http://schemas.microsoft.com/office/drawing/2014/chart" uri="{C3380CC4-5D6E-409C-BE32-E72D297353CC}">
              <c16:uniqueId val="{00000009-0050-4FA1-AFC5-4999DCBCF4C9}"/>
            </c:ext>
          </c:extLst>
        </c:ser>
        <c:dLbls>
          <c:showLegendKey val="0"/>
          <c:showVal val="0"/>
          <c:showCatName val="0"/>
          <c:showSerName val="0"/>
          <c:showPercent val="0"/>
          <c:showBubbleSize val="0"/>
          <c:showLeaderLines val="0"/>
        </c:dLbls>
      </c:pie3DChart>
    </c:plotArea>
    <c:legend>
      <c:legendPos val="r"/>
      <c:layout>
        <c:manualLayout>
          <c:xMode val="edge"/>
          <c:yMode val="edge"/>
          <c:x val="0.51439038981063856"/>
          <c:y val="0.1991902350051106"/>
          <c:w val="0.46156598575619306"/>
          <c:h val="0.56200363447350521"/>
        </c:manualLayout>
      </c:layout>
      <c:overlay val="0"/>
      <c:txPr>
        <a:bodyPr/>
        <a:lstStyle/>
        <a:p>
          <a:pPr>
            <a:defRPr sz="800"/>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7905511811023625"/>
          <c:y val="9.3055320270295755E-2"/>
          <c:w val="0.5055223232722903"/>
          <c:h val="0.59044835959116837"/>
        </c:manualLayout>
      </c:layout>
      <c:bar3DChart>
        <c:barDir val="col"/>
        <c:grouping val="stacked"/>
        <c:varyColors val="0"/>
        <c:ser>
          <c:idx val="0"/>
          <c:order val="0"/>
          <c:tx>
            <c:strRef>
              <c:f>사업비!$H$39</c:f>
              <c:strCache>
                <c:ptCount val="1"/>
                <c:pt idx="0">
                  <c:v>Inspection</c:v>
                </c:pt>
              </c:strCache>
            </c:strRef>
          </c:tx>
          <c:spPr>
            <a:solidFill>
              <a:srgbClr val="FF99FF"/>
            </a:solidFill>
          </c:spPr>
          <c:invertIfNegative val="0"/>
          <c:cat>
            <c:strRef>
              <c:f>사업비!$I$38:$J$38</c:f>
              <c:strCache>
                <c:ptCount val="2"/>
                <c:pt idx="0">
                  <c:v>Concept 1</c:v>
                </c:pt>
                <c:pt idx="1">
                  <c:v>Concept2</c:v>
                </c:pt>
              </c:strCache>
            </c:strRef>
          </c:cat>
          <c:val>
            <c:numRef>
              <c:f>사업비!$I$39:$J$39</c:f>
              <c:numCache>
                <c:formatCode>#,##0</c:formatCode>
                <c:ptCount val="2"/>
                <c:pt idx="0">
                  <c:v>2800</c:v>
                </c:pt>
                <c:pt idx="1">
                  <c:v>2800</c:v>
                </c:pt>
              </c:numCache>
            </c:numRef>
          </c:val>
          <c:extLst>
            <c:ext xmlns:c16="http://schemas.microsoft.com/office/drawing/2014/chart" uri="{C3380CC4-5D6E-409C-BE32-E72D297353CC}">
              <c16:uniqueId val="{00000000-A271-457C-8CA9-BCCF5EA16958}"/>
            </c:ext>
          </c:extLst>
        </c:ser>
        <c:ser>
          <c:idx val="1"/>
          <c:order val="1"/>
          <c:tx>
            <c:strRef>
              <c:f>사업비!$H$40</c:f>
              <c:strCache>
                <c:ptCount val="1"/>
                <c:pt idx="0">
                  <c:v>Repair</c:v>
                </c:pt>
              </c:strCache>
            </c:strRef>
          </c:tx>
          <c:spPr>
            <a:solidFill>
              <a:srgbClr val="FF0000"/>
            </a:solidFill>
          </c:spPr>
          <c:invertIfNegative val="0"/>
          <c:cat>
            <c:strRef>
              <c:f>사업비!$I$38:$J$38</c:f>
              <c:strCache>
                <c:ptCount val="2"/>
                <c:pt idx="0">
                  <c:v>Concept 1</c:v>
                </c:pt>
                <c:pt idx="1">
                  <c:v>Concept2</c:v>
                </c:pt>
              </c:strCache>
            </c:strRef>
          </c:cat>
          <c:val>
            <c:numRef>
              <c:f>사업비!$I$40:$J$40</c:f>
              <c:numCache>
                <c:formatCode>#,##0</c:formatCode>
                <c:ptCount val="2"/>
                <c:pt idx="0">
                  <c:v>10600</c:v>
                </c:pt>
                <c:pt idx="1">
                  <c:v>10600</c:v>
                </c:pt>
              </c:numCache>
            </c:numRef>
          </c:val>
          <c:extLst>
            <c:ext xmlns:c16="http://schemas.microsoft.com/office/drawing/2014/chart" uri="{C3380CC4-5D6E-409C-BE32-E72D297353CC}">
              <c16:uniqueId val="{00000001-A271-457C-8CA9-BCCF5EA16958}"/>
            </c:ext>
          </c:extLst>
        </c:ser>
        <c:ser>
          <c:idx val="2"/>
          <c:order val="2"/>
          <c:tx>
            <c:strRef>
              <c:f>사업비!$H$41</c:f>
              <c:strCache>
                <c:ptCount val="1"/>
                <c:pt idx="0">
                  <c:v>Diesel</c:v>
                </c:pt>
              </c:strCache>
            </c:strRef>
          </c:tx>
          <c:invertIfNegative val="0"/>
          <c:dPt>
            <c:idx val="0"/>
            <c:invertIfNegative val="0"/>
            <c:bubble3D val="0"/>
            <c:spPr>
              <a:solidFill>
                <a:schemeClr val="accent5">
                  <a:lumMod val="75000"/>
                </a:schemeClr>
              </a:solidFill>
            </c:spPr>
            <c:extLst>
              <c:ext xmlns:c16="http://schemas.microsoft.com/office/drawing/2014/chart" uri="{C3380CC4-5D6E-409C-BE32-E72D297353CC}">
                <c16:uniqueId val="{00000003-A271-457C-8CA9-BCCF5EA16958}"/>
              </c:ext>
            </c:extLst>
          </c:dPt>
          <c:cat>
            <c:strRef>
              <c:f>사업비!$I$38:$J$38</c:f>
              <c:strCache>
                <c:ptCount val="2"/>
                <c:pt idx="0">
                  <c:v>Concept 1</c:v>
                </c:pt>
                <c:pt idx="1">
                  <c:v>Concept2</c:v>
                </c:pt>
              </c:strCache>
            </c:strRef>
          </c:cat>
          <c:val>
            <c:numRef>
              <c:f>사업비!$I$41:$J$41</c:f>
              <c:numCache>
                <c:formatCode>General</c:formatCode>
                <c:ptCount val="2"/>
                <c:pt idx="0" formatCode="#,##0">
                  <c:v>43000</c:v>
                </c:pt>
                <c:pt idx="1">
                  <c:v>0</c:v>
                </c:pt>
              </c:numCache>
            </c:numRef>
          </c:val>
          <c:extLst>
            <c:ext xmlns:c16="http://schemas.microsoft.com/office/drawing/2014/chart" uri="{C3380CC4-5D6E-409C-BE32-E72D297353CC}">
              <c16:uniqueId val="{00000004-A271-457C-8CA9-BCCF5EA16958}"/>
            </c:ext>
          </c:extLst>
        </c:ser>
        <c:dLbls>
          <c:showLegendKey val="0"/>
          <c:showVal val="0"/>
          <c:showCatName val="0"/>
          <c:showSerName val="0"/>
          <c:showPercent val="0"/>
          <c:showBubbleSize val="0"/>
        </c:dLbls>
        <c:gapWidth val="150"/>
        <c:shape val="box"/>
        <c:axId val="252153216"/>
        <c:axId val="252159104"/>
        <c:axId val="0"/>
      </c:bar3DChart>
      <c:catAx>
        <c:axId val="252153216"/>
        <c:scaling>
          <c:orientation val="minMax"/>
        </c:scaling>
        <c:delete val="0"/>
        <c:axPos val="b"/>
        <c:numFmt formatCode="General" sourceLinked="0"/>
        <c:majorTickMark val="out"/>
        <c:minorTickMark val="none"/>
        <c:tickLblPos val="nextTo"/>
        <c:crossAx val="252159104"/>
        <c:crosses val="autoZero"/>
        <c:auto val="1"/>
        <c:lblAlgn val="ctr"/>
        <c:lblOffset val="100"/>
        <c:noMultiLvlLbl val="0"/>
      </c:catAx>
      <c:valAx>
        <c:axId val="252159104"/>
        <c:scaling>
          <c:orientation val="minMax"/>
        </c:scaling>
        <c:delete val="0"/>
        <c:axPos val="l"/>
        <c:majorGridlines/>
        <c:numFmt formatCode="#,##0" sourceLinked="1"/>
        <c:majorTickMark val="out"/>
        <c:minorTickMark val="none"/>
        <c:tickLblPos val="nextTo"/>
        <c:crossAx val="252153216"/>
        <c:crosses val="autoZero"/>
        <c:crossBetween val="between"/>
      </c:valAx>
    </c:plotArea>
    <c:legend>
      <c:legendPos val="r"/>
      <c:layout>
        <c:manualLayout>
          <c:xMode val="edge"/>
          <c:yMode val="edge"/>
          <c:x val="0.73300996642219662"/>
          <c:y val="0.24301673348768049"/>
          <c:w val="0.25264633676665965"/>
          <c:h val="0.49404493007322081"/>
        </c:manualLayout>
      </c:layout>
      <c:overlay val="0"/>
    </c:legend>
    <c:plotVisOnly val="1"/>
    <c:dispBlanksAs val="gap"/>
    <c:showDLblsOverMax val="0"/>
  </c:chart>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614501409359471"/>
          <c:y val="0.10773869932925052"/>
          <c:w val="0.47591060338783969"/>
          <c:h val="0.5132831729367161"/>
        </c:manualLayout>
      </c:layout>
      <c:bar3DChart>
        <c:barDir val="col"/>
        <c:grouping val="clustered"/>
        <c:varyColors val="0"/>
        <c:ser>
          <c:idx val="0"/>
          <c:order val="0"/>
          <c:tx>
            <c:strRef>
              <c:f>사업비!$O$39</c:f>
              <c:strCache>
                <c:ptCount val="1"/>
                <c:pt idx="0">
                  <c:v>deveopment cost</c:v>
                </c:pt>
              </c:strCache>
            </c:strRef>
          </c:tx>
          <c:invertIfNegative val="0"/>
          <c:dPt>
            <c:idx val="0"/>
            <c:invertIfNegative val="0"/>
            <c:bubble3D val="0"/>
            <c:spPr>
              <a:solidFill>
                <a:srgbClr val="0033CC"/>
              </a:solidFill>
            </c:spPr>
            <c:extLst>
              <c:ext xmlns:c16="http://schemas.microsoft.com/office/drawing/2014/chart" uri="{C3380CC4-5D6E-409C-BE32-E72D297353CC}">
                <c16:uniqueId val="{00000001-F4D2-4C28-AB89-18B06C3DFB8A}"/>
              </c:ext>
            </c:extLst>
          </c:dPt>
          <c:dPt>
            <c:idx val="1"/>
            <c:invertIfNegative val="0"/>
            <c:bubble3D val="0"/>
            <c:spPr>
              <a:solidFill>
                <a:srgbClr val="FF0000"/>
              </a:solidFill>
            </c:spPr>
            <c:extLst>
              <c:ext xmlns:c16="http://schemas.microsoft.com/office/drawing/2014/chart" uri="{C3380CC4-5D6E-409C-BE32-E72D297353CC}">
                <c16:uniqueId val="{00000003-F4D2-4C28-AB89-18B06C3DFB8A}"/>
              </c:ext>
            </c:extLst>
          </c:dPt>
          <c:cat>
            <c:strRef>
              <c:f>사업비!$P$38:$Q$38</c:f>
              <c:strCache>
                <c:ptCount val="2"/>
                <c:pt idx="0">
                  <c:v>Concept 1</c:v>
                </c:pt>
                <c:pt idx="1">
                  <c:v>Concept2</c:v>
                </c:pt>
              </c:strCache>
            </c:strRef>
          </c:cat>
          <c:val>
            <c:numRef>
              <c:f>사업비!$P$39:$Q$39</c:f>
              <c:numCache>
                <c:formatCode>#,##0</c:formatCode>
                <c:ptCount val="2"/>
                <c:pt idx="0">
                  <c:v>2706500</c:v>
                </c:pt>
                <c:pt idx="1">
                  <c:v>2458999.5575221241</c:v>
                </c:pt>
              </c:numCache>
            </c:numRef>
          </c:val>
          <c:extLst>
            <c:ext xmlns:c16="http://schemas.microsoft.com/office/drawing/2014/chart" uri="{C3380CC4-5D6E-409C-BE32-E72D297353CC}">
              <c16:uniqueId val="{00000004-F4D2-4C28-AB89-18B06C3DFB8A}"/>
            </c:ext>
          </c:extLst>
        </c:ser>
        <c:dLbls>
          <c:showLegendKey val="0"/>
          <c:showVal val="0"/>
          <c:showCatName val="0"/>
          <c:showSerName val="0"/>
          <c:showPercent val="0"/>
          <c:showBubbleSize val="0"/>
        </c:dLbls>
        <c:gapWidth val="150"/>
        <c:shape val="box"/>
        <c:axId val="252176256"/>
        <c:axId val="252177792"/>
        <c:axId val="0"/>
      </c:bar3DChart>
      <c:catAx>
        <c:axId val="252176256"/>
        <c:scaling>
          <c:orientation val="minMax"/>
        </c:scaling>
        <c:delete val="0"/>
        <c:axPos val="b"/>
        <c:numFmt formatCode="General" sourceLinked="0"/>
        <c:majorTickMark val="out"/>
        <c:minorTickMark val="none"/>
        <c:tickLblPos val="nextTo"/>
        <c:crossAx val="252177792"/>
        <c:crosses val="autoZero"/>
        <c:auto val="1"/>
        <c:lblAlgn val="ctr"/>
        <c:lblOffset val="100"/>
        <c:noMultiLvlLbl val="0"/>
      </c:catAx>
      <c:valAx>
        <c:axId val="252177792"/>
        <c:scaling>
          <c:orientation val="minMax"/>
        </c:scaling>
        <c:delete val="0"/>
        <c:axPos val="l"/>
        <c:majorGridlines/>
        <c:numFmt formatCode="#,##0" sourceLinked="1"/>
        <c:majorTickMark val="out"/>
        <c:minorTickMark val="none"/>
        <c:tickLblPos val="nextTo"/>
        <c:crossAx val="252176256"/>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9243733170210797"/>
          <c:y val="7.4405673366017874E-2"/>
          <c:w val="0.67863866469181888"/>
          <c:h val="0.57926068349893078"/>
        </c:manualLayout>
      </c:layout>
      <c:bar3DChart>
        <c:barDir val="col"/>
        <c:grouping val="clustered"/>
        <c:varyColors val="0"/>
        <c:ser>
          <c:idx val="0"/>
          <c:order val="0"/>
          <c:tx>
            <c:strRef>
              <c:f>'그래프 작성'!$X$1:$X$2</c:f>
              <c:strCache>
                <c:ptCount val="1"/>
                <c:pt idx="0">
                  <c:v>before Project</c:v>
                </c:pt>
              </c:strCache>
            </c:strRef>
          </c:tx>
          <c:spPr>
            <a:solidFill>
              <a:srgbClr val="0033CC"/>
            </a:solidFill>
          </c:spPr>
          <c:invertIfNegative val="0"/>
          <c:cat>
            <c:strRef>
              <c:f>'그래프 작성'!$W$3:$W$7</c:f>
              <c:strCache>
                <c:ptCount val="5"/>
                <c:pt idx="0">
                  <c:v>Rice</c:v>
                </c:pt>
                <c:pt idx="1">
                  <c:v>Watermelon</c:v>
                </c:pt>
                <c:pt idx="2">
                  <c:v>Maize</c:v>
                </c:pt>
                <c:pt idx="3">
                  <c:v>Tomato</c:v>
                </c:pt>
                <c:pt idx="4">
                  <c:v>Cucumber</c:v>
                </c:pt>
              </c:strCache>
            </c:strRef>
          </c:cat>
          <c:val>
            <c:numRef>
              <c:f>'그래프 작성'!$X$3:$X$7</c:f>
              <c:numCache>
                <c:formatCode>#,###"ton"</c:formatCode>
                <c:ptCount val="5"/>
                <c:pt idx="0">
                  <c:v>248</c:v>
                </c:pt>
                <c:pt idx="1">
                  <c:v>2117</c:v>
                </c:pt>
                <c:pt idx="2">
                  <c:v>48</c:v>
                </c:pt>
                <c:pt idx="3">
                  <c:v>68</c:v>
                </c:pt>
                <c:pt idx="4">
                  <c:v>69</c:v>
                </c:pt>
              </c:numCache>
            </c:numRef>
          </c:val>
          <c:extLst>
            <c:ext xmlns:c16="http://schemas.microsoft.com/office/drawing/2014/chart" uri="{C3380CC4-5D6E-409C-BE32-E72D297353CC}">
              <c16:uniqueId val="{00000000-E6FD-48F3-B7D2-65F0FD3D1062}"/>
            </c:ext>
          </c:extLst>
        </c:ser>
        <c:ser>
          <c:idx val="1"/>
          <c:order val="1"/>
          <c:tx>
            <c:strRef>
              <c:f>'그래프 작성'!$Y$1:$Y$2</c:f>
              <c:strCache>
                <c:ptCount val="1"/>
                <c:pt idx="0">
                  <c:v>After Project</c:v>
                </c:pt>
              </c:strCache>
            </c:strRef>
          </c:tx>
          <c:spPr>
            <a:solidFill>
              <a:srgbClr val="FF3300"/>
            </a:solidFill>
          </c:spPr>
          <c:invertIfNegative val="0"/>
          <c:cat>
            <c:strRef>
              <c:f>'그래프 작성'!$W$3:$W$7</c:f>
              <c:strCache>
                <c:ptCount val="5"/>
                <c:pt idx="0">
                  <c:v>Rice</c:v>
                </c:pt>
                <c:pt idx="1">
                  <c:v>Watermelon</c:v>
                </c:pt>
                <c:pt idx="2">
                  <c:v>Maize</c:v>
                </c:pt>
                <c:pt idx="3">
                  <c:v>Tomato</c:v>
                </c:pt>
                <c:pt idx="4">
                  <c:v>Cucumber</c:v>
                </c:pt>
              </c:strCache>
            </c:strRef>
          </c:cat>
          <c:val>
            <c:numRef>
              <c:f>'그래프 작성'!$Y$3:$Y$7</c:f>
              <c:numCache>
                <c:formatCode>#,###"ton"</c:formatCode>
                <c:ptCount val="5"/>
                <c:pt idx="0">
                  <c:v>408</c:v>
                </c:pt>
                <c:pt idx="1">
                  <c:v>1905</c:v>
                </c:pt>
                <c:pt idx="2">
                  <c:v>14</c:v>
                </c:pt>
                <c:pt idx="3">
                  <c:v>818</c:v>
                </c:pt>
                <c:pt idx="4">
                  <c:v>725</c:v>
                </c:pt>
              </c:numCache>
            </c:numRef>
          </c:val>
          <c:extLst>
            <c:ext xmlns:c16="http://schemas.microsoft.com/office/drawing/2014/chart" uri="{C3380CC4-5D6E-409C-BE32-E72D297353CC}">
              <c16:uniqueId val="{00000001-E6FD-48F3-B7D2-65F0FD3D1062}"/>
            </c:ext>
          </c:extLst>
        </c:ser>
        <c:dLbls>
          <c:showLegendKey val="0"/>
          <c:showVal val="0"/>
          <c:showCatName val="0"/>
          <c:showSerName val="0"/>
          <c:showPercent val="0"/>
          <c:showBubbleSize val="0"/>
        </c:dLbls>
        <c:gapWidth val="150"/>
        <c:shape val="box"/>
        <c:axId val="252304000"/>
        <c:axId val="252326272"/>
        <c:axId val="0"/>
      </c:bar3DChart>
      <c:catAx>
        <c:axId val="252304000"/>
        <c:scaling>
          <c:orientation val="minMax"/>
        </c:scaling>
        <c:delete val="0"/>
        <c:axPos val="b"/>
        <c:numFmt formatCode="General" sourceLinked="0"/>
        <c:majorTickMark val="out"/>
        <c:minorTickMark val="none"/>
        <c:tickLblPos val="nextTo"/>
        <c:crossAx val="252326272"/>
        <c:crosses val="autoZero"/>
        <c:auto val="1"/>
        <c:lblAlgn val="ctr"/>
        <c:lblOffset val="100"/>
        <c:noMultiLvlLbl val="0"/>
      </c:catAx>
      <c:valAx>
        <c:axId val="252326272"/>
        <c:scaling>
          <c:orientation val="minMax"/>
        </c:scaling>
        <c:delete val="0"/>
        <c:axPos val="l"/>
        <c:majorGridlines/>
        <c:numFmt formatCode="#,###&quot;ton&quot;" sourceLinked="1"/>
        <c:majorTickMark val="out"/>
        <c:minorTickMark val="none"/>
        <c:tickLblPos val="nextTo"/>
        <c:crossAx val="252304000"/>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303543770809574"/>
          <c:y val="8.4380947663879949E-2"/>
          <c:w val="0.73744748337553234"/>
          <c:h val="0.52285382767562205"/>
        </c:manualLayout>
      </c:layout>
      <c:bar3DChart>
        <c:barDir val="col"/>
        <c:grouping val="clustered"/>
        <c:varyColors val="0"/>
        <c:ser>
          <c:idx val="0"/>
          <c:order val="0"/>
          <c:tx>
            <c:strRef>
              <c:f>'그래프 작성'!$U$1:$U$2</c:f>
              <c:strCache>
                <c:ptCount val="1"/>
                <c:pt idx="0">
                  <c:v>before Project</c:v>
                </c:pt>
              </c:strCache>
            </c:strRef>
          </c:tx>
          <c:spPr>
            <a:solidFill>
              <a:srgbClr val="0033CC"/>
            </a:solidFill>
          </c:spPr>
          <c:invertIfNegative val="0"/>
          <c:cat>
            <c:strRef>
              <c:f>'그래프 작성'!$T$3:$T$7</c:f>
              <c:strCache>
                <c:ptCount val="5"/>
                <c:pt idx="0">
                  <c:v>Rice</c:v>
                </c:pt>
                <c:pt idx="1">
                  <c:v>Watermelon</c:v>
                </c:pt>
                <c:pt idx="2">
                  <c:v>Maize</c:v>
                </c:pt>
                <c:pt idx="3">
                  <c:v>Tomato</c:v>
                </c:pt>
                <c:pt idx="4">
                  <c:v>Cucumber</c:v>
                </c:pt>
              </c:strCache>
            </c:strRef>
          </c:cat>
          <c:val>
            <c:numRef>
              <c:f>'그래프 작성'!$U$3:$U$7</c:f>
              <c:numCache>
                <c:formatCode>#,###"ha"</c:formatCode>
                <c:ptCount val="5"/>
                <c:pt idx="0">
                  <c:v>142</c:v>
                </c:pt>
                <c:pt idx="1">
                  <c:v>50</c:v>
                </c:pt>
                <c:pt idx="2">
                  <c:v>10</c:v>
                </c:pt>
                <c:pt idx="3">
                  <c:v>1</c:v>
                </c:pt>
                <c:pt idx="4">
                  <c:v>1</c:v>
                </c:pt>
              </c:numCache>
            </c:numRef>
          </c:val>
          <c:extLst>
            <c:ext xmlns:c16="http://schemas.microsoft.com/office/drawing/2014/chart" uri="{C3380CC4-5D6E-409C-BE32-E72D297353CC}">
              <c16:uniqueId val="{00000000-BC29-49B8-9F40-AC24FDC2CBC3}"/>
            </c:ext>
          </c:extLst>
        </c:ser>
        <c:ser>
          <c:idx val="1"/>
          <c:order val="1"/>
          <c:tx>
            <c:strRef>
              <c:f>'그래프 작성'!$V$1:$V$2</c:f>
              <c:strCache>
                <c:ptCount val="1"/>
                <c:pt idx="0">
                  <c:v>After Project</c:v>
                </c:pt>
              </c:strCache>
            </c:strRef>
          </c:tx>
          <c:spPr>
            <a:solidFill>
              <a:srgbClr val="FF3300"/>
            </a:solidFill>
          </c:spPr>
          <c:invertIfNegative val="0"/>
          <c:cat>
            <c:strRef>
              <c:f>'그래프 작성'!$T$3:$T$7</c:f>
              <c:strCache>
                <c:ptCount val="5"/>
                <c:pt idx="0">
                  <c:v>Rice</c:v>
                </c:pt>
                <c:pt idx="1">
                  <c:v>Watermelon</c:v>
                </c:pt>
                <c:pt idx="2">
                  <c:v>Maize</c:v>
                </c:pt>
                <c:pt idx="3">
                  <c:v>Tomato</c:v>
                </c:pt>
                <c:pt idx="4">
                  <c:v>Cucumber</c:v>
                </c:pt>
              </c:strCache>
            </c:strRef>
          </c:cat>
          <c:val>
            <c:numRef>
              <c:f>'그래프 작성'!$V$3:$V$7</c:f>
              <c:numCache>
                <c:formatCode>#,###"ha"</c:formatCode>
                <c:ptCount val="5"/>
                <c:pt idx="0">
                  <c:v>157</c:v>
                </c:pt>
                <c:pt idx="1">
                  <c:v>30</c:v>
                </c:pt>
                <c:pt idx="2">
                  <c:v>2</c:v>
                </c:pt>
                <c:pt idx="3">
                  <c:v>8</c:v>
                </c:pt>
                <c:pt idx="4">
                  <c:v>7</c:v>
                </c:pt>
              </c:numCache>
            </c:numRef>
          </c:val>
          <c:extLst>
            <c:ext xmlns:c16="http://schemas.microsoft.com/office/drawing/2014/chart" uri="{C3380CC4-5D6E-409C-BE32-E72D297353CC}">
              <c16:uniqueId val="{00000001-BC29-49B8-9F40-AC24FDC2CBC3}"/>
            </c:ext>
          </c:extLst>
        </c:ser>
        <c:dLbls>
          <c:showLegendKey val="0"/>
          <c:showVal val="0"/>
          <c:showCatName val="0"/>
          <c:showSerName val="0"/>
          <c:showPercent val="0"/>
          <c:showBubbleSize val="0"/>
        </c:dLbls>
        <c:gapWidth val="150"/>
        <c:shape val="box"/>
        <c:axId val="252351232"/>
        <c:axId val="252352768"/>
        <c:axId val="0"/>
      </c:bar3DChart>
      <c:catAx>
        <c:axId val="252351232"/>
        <c:scaling>
          <c:orientation val="minMax"/>
        </c:scaling>
        <c:delete val="0"/>
        <c:axPos val="b"/>
        <c:numFmt formatCode="General" sourceLinked="0"/>
        <c:majorTickMark val="out"/>
        <c:minorTickMark val="none"/>
        <c:tickLblPos val="nextTo"/>
        <c:crossAx val="252352768"/>
        <c:crosses val="autoZero"/>
        <c:auto val="1"/>
        <c:lblAlgn val="ctr"/>
        <c:lblOffset val="100"/>
        <c:noMultiLvlLbl val="0"/>
      </c:catAx>
      <c:valAx>
        <c:axId val="252352768"/>
        <c:scaling>
          <c:orientation val="minMax"/>
        </c:scaling>
        <c:delete val="0"/>
        <c:axPos val="l"/>
        <c:majorGridlines/>
        <c:numFmt formatCode="#,###&quot;ha&quot;" sourceLinked="1"/>
        <c:majorTickMark val="out"/>
        <c:minorTickMark val="none"/>
        <c:tickLblPos val="nextTo"/>
        <c:crossAx val="252351232"/>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'그래프 작성'!$AA$1:$AA$2</c:f>
              <c:strCache>
                <c:ptCount val="1"/>
                <c:pt idx="0">
                  <c:v>before Project</c:v>
                </c:pt>
              </c:strCache>
            </c:strRef>
          </c:tx>
          <c:spPr>
            <a:solidFill>
              <a:srgbClr val="0033CC"/>
            </a:solidFill>
          </c:spPr>
          <c:invertIfNegative val="0"/>
          <c:cat>
            <c:strRef>
              <c:f>'그래프 작성'!$Z$3:$Z$7</c:f>
              <c:strCache>
                <c:ptCount val="5"/>
                <c:pt idx="0">
                  <c:v>Rice</c:v>
                </c:pt>
                <c:pt idx="1">
                  <c:v>Watermelon</c:v>
                </c:pt>
                <c:pt idx="2">
                  <c:v>Maize</c:v>
                </c:pt>
                <c:pt idx="3">
                  <c:v>Tomato</c:v>
                </c:pt>
                <c:pt idx="4">
                  <c:v>Cucumber</c:v>
                </c:pt>
              </c:strCache>
            </c:strRef>
          </c:cat>
          <c:val>
            <c:numRef>
              <c:f>'그래프 작성'!$AA$3:$AA$7</c:f>
              <c:numCache>
                <c:formatCode>_-\$* #,##0_ ;_-\$* \-#,##0\ ;_-\$* "-"??_ ;_-@_ </c:formatCode>
                <c:ptCount val="5"/>
                <c:pt idx="0">
                  <c:v>210552</c:v>
                </c:pt>
                <c:pt idx="1">
                  <c:v>1473432</c:v>
                </c:pt>
                <c:pt idx="2">
                  <c:v>8688</c:v>
                </c:pt>
                <c:pt idx="3">
                  <c:v>85748</c:v>
                </c:pt>
                <c:pt idx="4">
                  <c:v>89976</c:v>
                </c:pt>
              </c:numCache>
            </c:numRef>
          </c:val>
          <c:extLst>
            <c:ext xmlns:c16="http://schemas.microsoft.com/office/drawing/2014/chart" uri="{C3380CC4-5D6E-409C-BE32-E72D297353CC}">
              <c16:uniqueId val="{00000000-E27D-449D-877B-E476D3455004}"/>
            </c:ext>
          </c:extLst>
        </c:ser>
        <c:ser>
          <c:idx val="1"/>
          <c:order val="1"/>
          <c:tx>
            <c:strRef>
              <c:f>'그래프 작성'!$AB$1:$AB$2</c:f>
              <c:strCache>
                <c:ptCount val="1"/>
                <c:pt idx="0">
                  <c:v>After Project</c:v>
                </c:pt>
              </c:strCache>
            </c:strRef>
          </c:tx>
          <c:spPr>
            <a:solidFill>
              <a:srgbClr val="FF3300"/>
            </a:solidFill>
          </c:spPr>
          <c:invertIfNegative val="0"/>
          <c:cat>
            <c:strRef>
              <c:f>'그래프 작성'!$Z$3:$Z$7</c:f>
              <c:strCache>
                <c:ptCount val="5"/>
                <c:pt idx="0">
                  <c:v>Rice</c:v>
                </c:pt>
                <c:pt idx="1">
                  <c:v>Watermelon</c:v>
                </c:pt>
                <c:pt idx="2">
                  <c:v>Maize</c:v>
                </c:pt>
                <c:pt idx="3">
                  <c:v>Tomato</c:v>
                </c:pt>
                <c:pt idx="4">
                  <c:v>Cucumber</c:v>
                </c:pt>
              </c:strCache>
            </c:strRef>
          </c:cat>
          <c:val>
            <c:numRef>
              <c:f>'그래프 작성'!$AB$3:$AB$7</c:f>
              <c:numCache>
                <c:formatCode>_-\$* #,##0_ ;_-\$* \-#,##0\ ;_-\$* "-"??_ ;_-@_ </c:formatCode>
                <c:ptCount val="5"/>
                <c:pt idx="0">
                  <c:v>346392</c:v>
                </c:pt>
                <c:pt idx="1">
                  <c:v>1325880</c:v>
                </c:pt>
                <c:pt idx="2">
                  <c:v>2534</c:v>
                </c:pt>
                <c:pt idx="3">
                  <c:v>1031498</c:v>
                </c:pt>
                <c:pt idx="4">
                  <c:v>945400</c:v>
                </c:pt>
              </c:numCache>
            </c:numRef>
          </c:val>
          <c:extLst>
            <c:ext xmlns:c16="http://schemas.microsoft.com/office/drawing/2014/chart" uri="{C3380CC4-5D6E-409C-BE32-E72D297353CC}">
              <c16:uniqueId val="{00000001-E27D-449D-877B-E476D3455004}"/>
            </c:ext>
          </c:extLst>
        </c:ser>
        <c:dLbls>
          <c:showLegendKey val="0"/>
          <c:showVal val="0"/>
          <c:showCatName val="0"/>
          <c:showSerName val="0"/>
          <c:showPercent val="0"/>
          <c:showBubbleSize val="0"/>
        </c:dLbls>
        <c:gapWidth val="150"/>
        <c:shape val="box"/>
        <c:axId val="252382592"/>
        <c:axId val="252392576"/>
        <c:axId val="0"/>
      </c:bar3DChart>
      <c:catAx>
        <c:axId val="252382592"/>
        <c:scaling>
          <c:orientation val="minMax"/>
        </c:scaling>
        <c:delete val="0"/>
        <c:axPos val="b"/>
        <c:numFmt formatCode="General" sourceLinked="0"/>
        <c:majorTickMark val="out"/>
        <c:minorTickMark val="none"/>
        <c:tickLblPos val="nextTo"/>
        <c:crossAx val="252392576"/>
        <c:crosses val="autoZero"/>
        <c:auto val="1"/>
        <c:lblAlgn val="ctr"/>
        <c:lblOffset val="100"/>
        <c:noMultiLvlLbl val="0"/>
      </c:catAx>
      <c:valAx>
        <c:axId val="252392576"/>
        <c:scaling>
          <c:orientation val="minMax"/>
        </c:scaling>
        <c:delete val="0"/>
        <c:axPos val="l"/>
        <c:majorGridlines/>
        <c:numFmt formatCode="_-\$* #,##0_ ;_-\$* \-#,##0\ ;_-\$* &quot;-&quot;??_ ;_-@_ " sourceLinked="1"/>
        <c:majorTickMark val="out"/>
        <c:minorTickMark val="none"/>
        <c:tickLblPos val="nextTo"/>
        <c:crossAx val="252382592"/>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321" tIns="45661" rIns="91321" bIns="45661"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321" tIns="45661" rIns="91321" bIns="45661" rtlCol="0"/>
          <a:lstStyle>
            <a:lvl1pPr algn="r">
              <a:defRPr sz="1200"/>
            </a:lvl1pPr>
          </a:lstStyle>
          <a:p>
            <a:fld id="{24E771C8-96AF-48C7-BBE0-7F15F492FAA5}" type="datetimeFigureOut">
              <a:rPr lang="en-US" smtClean="0"/>
              <a:pPr/>
              <a:t>8/7/2019</a:t>
            </a:fld>
            <a:endParaRPr lang="en-US"/>
          </a:p>
        </p:txBody>
      </p:sp>
      <p:sp>
        <p:nvSpPr>
          <p:cNvPr id="4" name="Slide Image Placeholder 3"/>
          <p:cNvSpPr>
            <a:spLocks noGrp="1" noRot="1" noChangeAspect="1"/>
          </p:cNvSpPr>
          <p:nvPr>
            <p:ph type="sldImg" idx="2"/>
          </p:nvPr>
        </p:nvSpPr>
        <p:spPr>
          <a:xfrm>
            <a:off x="573088" y="127000"/>
            <a:ext cx="5662612" cy="4248150"/>
          </a:xfrm>
          <a:prstGeom prst="rect">
            <a:avLst/>
          </a:prstGeom>
          <a:noFill/>
          <a:ln w="12700">
            <a:solidFill>
              <a:prstClr val="black"/>
            </a:solidFill>
          </a:ln>
        </p:spPr>
        <p:txBody>
          <a:bodyPr vert="horz" lIns="91321" tIns="45661" rIns="91321" bIns="45661" rtlCol="0" anchor="ctr"/>
          <a:lstStyle/>
          <a:p>
            <a:endParaRPr lang="en-US"/>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21" tIns="45661" rIns="91321" bIns="45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4"/>
            <a:ext cx="2945659" cy="498055"/>
          </a:xfrm>
          <a:prstGeom prst="rect">
            <a:avLst/>
          </a:prstGeom>
        </p:spPr>
        <p:txBody>
          <a:bodyPr vert="horz" lIns="91321" tIns="45661" rIns="91321" bIns="45661"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321" tIns="45661" rIns="91321" bIns="45661" rtlCol="0" anchor="b"/>
          <a:lstStyle>
            <a:lvl1pPr algn="r">
              <a:defRPr sz="1200"/>
            </a:lvl1pPr>
          </a:lstStyle>
          <a:p>
            <a:fld id="{E308D5E1-6C1E-4C7D-8BAC-E3BEBE3D42DE}" type="slidenum">
              <a:rPr lang="en-US" smtClean="0"/>
              <a:pPr/>
              <a:t>‹#›</a:t>
            </a:fld>
            <a:endParaRPr lang="en-US"/>
          </a:p>
        </p:txBody>
      </p:sp>
    </p:spTree>
    <p:extLst>
      <p:ext uri="{BB962C8B-B14F-4D97-AF65-F5344CB8AC3E}">
        <p14:creationId xmlns:p14="http://schemas.microsoft.com/office/powerpoint/2010/main" val="14661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90525" y="127000"/>
            <a:ext cx="6094413" cy="4572000"/>
          </a:xfrm>
        </p:spPr>
      </p:sp>
      <p:sp>
        <p:nvSpPr>
          <p:cNvPr id="3" name="슬라이드 노트 개체 틀 2"/>
          <p:cNvSpPr>
            <a:spLocks noGrp="1"/>
          </p:cNvSpPr>
          <p:nvPr>
            <p:ph type="body" idx="1"/>
          </p:nvPr>
        </p:nvSpPr>
        <p:spPr>
          <a:xfrm>
            <a:off x="451413" y="4777195"/>
            <a:ext cx="6041983" cy="3908613"/>
          </a:xfrm>
        </p:spPr>
        <p:txBody>
          <a:bodyPr/>
          <a:lstStyle/>
          <a:p>
            <a:r>
              <a:rPr lang="en-US" altLang="ko-KR" sz="1600"/>
              <a:t>Good morning, </a:t>
            </a:r>
            <a:endParaRPr lang="en-US" altLang="ko-KR" sz="1600" dirty="0"/>
          </a:p>
          <a:p>
            <a:r>
              <a:rPr lang="en-US" altLang="ko-KR" sz="1600" dirty="0"/>
              <a:t>My name is BONGKYUN KIM from KRC (korea rural community corporation)</a:t>
            </a:r>
          </a:p>
          <a:p>
            <a:r>
              <a:rPr lang="en-US" altLang="ko-KR" sz="1600" dirty="0"/>
              <a:t>and I am Working for Overseas project office.</a:t>
            </a:r>
          </a:p>
          <a:p>
            <a:r>
              <a:rPr lang="en-US" altLang="ko-KR" sz="1600" dirty="0"/>
              <a:t>It is a great honor to deliver my presentation here today.</a:t>
            </a:r>
          </a:p>
          <a:p>
            <a:r>
              <a:rPr lang="en-US" altLang="ko-KR" sz="1600" dirty="0"/>
              <a:t>My presentation is about </a:t>
            </a:r>
            <a:r>
              <a:rPr lang="en-US" altLang="ko-KR" sz="1600" b="1" dirty="0">
                <a:latin typeface="맑은 고딕" charset="0"/>
                <a:ea typeface="맑은 고딕" charset="0"/>
              </a:rPr>
              <a:t>Application of the Groundwater Irrigation System using Solar Power Generation as a </a:t>
            </a:r>
            <a:r>
              <a:rPr lang="en-US" altLang="ko-KR" sz="1600" b="1" dirty="0">
                <a:solidFill>
                  <a:srgbClr val="0033CC"/>
                </a:solidFill>
                <a:latin typeface="맑은 고딕" charset="0"/>
                <a:ea typeface="맑은 고딕" charset="0"/>
              </a:rPr>
              <a:t>Water</a:t>
            </a:r>
            <a:r>
              <a:rPr lang="en-US" altLang="ko-KR" sz="1600" b="1" dirty="0">
                <a:latin typeface="맑은 고딕" charset="0"/>
                <a:ea typeface="맑은 고딕" charset="0"/>
              </a:rPr>
              <a:t>-</a:t>
            </a:r>
            <a:r>
              <a:rPr lang="en-US" altLang="ko-KR" sz="1600" b="1" dirty="0">
                <a:solidFill>
                  <a:srgbClr val="FF3300"/>
                </a:solidFill>
                <a:latin typeface="맑은 고딕" charset="0"/>
                <a:ea typeface="맑은 고딕" charset="0"/>
              </a:rPr>
              <a:t>Energy</a:t>
            </a:r>
            <a:r>
              <a:rPr lang="en-US" altLang="ko-KR" sz="1600" b="1" dirty="0">
                <a:latin typeface="맑은 고딕" charset="0"/>
                <a:ea typeface="맑은 고딕" charset="0"/>
              </a:rPr>
              <a:t>-</a:t>
            </a:r>
            <a:r>
              <a:rPr lang="en-US" altLang="ko-KR" sz="1600" b="1" dirty="0">
                <a:solidFill>
                  <a:srgbClr val="F9A71F"/>
                </a:solidFill>
                <a:latin typeface="맑은 고딕" charset="0"/>
                <a:ea typeface="맑은 고딕" charset="0"/>
              </a:rPr>
              <a:t>Food</a:t>
            </a:r>
            <a:r>
              <a:rPr lang="en-US" altLang="ko-KR" sz="1600" b="1" dirty="0">
                <a:latin typeface="맑은 고딕" charset="0"/>
                <a:ea typeface="맑은 고딕" charset="0"/>
              </a:rPr>
              <a:t>-Nexus Model Project</a:t>
            </a:r>
            <a:endParaRPr lang="ko-KR" altLang="en-US" sz="1600" b="1" dirty="0">
              <a:latin typeface="맑은 고딕" charset="0"/>
              <a:ea typeface="맑은 고딕" charset="0"/>
            </a:endParaRPr>
          </a:p>
          <a:p>
            <a:endParaRPr lang="ko-KR" altLang="en-US"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1</a:t>
            </a:fld>
            <a:endParaRPr lang="en-US" dirty="0"/>
          </a:p>
        </p:txBody>
      </p:sp>
    </p:spTree>
    <p:extLst>
      <p:ext uri="{BB962C8B-B14F-4D97-AF65-F5344CB8AC3E}">
        <p14:creationId xmlns:p14="http://schemas.microsoft.com/office/powerpoint/2010/main" val="2946048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13211" latinLnBrk="1">
              <a:defRPr/>
            </a:pPr>
            <a:r>
              <a:rPr lang="en-US" altLang="ko-KR" sz="1600" b="1" dirty="0">
                <a:solidFill>
                  <a:srgbClr val="0033CC"/>
                </a:solidFill>
              </a:rPr>
              <a:t>- </a:t>
            </a:r>
            <a:r>
              <a:rPr lang="en-US" altLang="ko-KR" sz="1600" dirty="0"/>
              <a:t>B / C ratio of </a:t>
            </a:r>
            <a:r>
              <a:rPr lang="en-US" altLang="ko-KR" sz="1600" b="1" dirty="0">
                <a:solidFill>
                  <a:srgbClr val="0033CC"/>
                </a:solidFill>
              </a:rPr>
              <a:t>Concept 1</a:t>
            </a:r>
            <a:r>
              <a:rPr lang="en-US" altLang="ko-KR" sz="1600" dirty="0"/>
              <a:t> is calculated as 1.23 with condition of 30 years operating and 12% discount rate.</a:t>
            </a:r>
          </a:p>
          <a:p>
            <a:pPr defTabSz="913211" latinLnBrk="1">
              <a:defRPr/>
            </a:pPr>
            <a:r>
              <a:rPr lang="en-US" altLang="ko-KR" sz="1600" b="1" dirty="0">
                <a:solidFill>
                  <a:srgbClr val="0033CC"/>
                </a:solidFill>
              </a:rPr>
              <a:t>- </a:t>
            </a:r>
            <a:r>
              <a:rPr lang="en-US" altLang="ko-KR" sz="1600" dirty="0"/>
              <a:t>B / C ratio of </a:t>
            </a:r>
            <a:r>
              <a:rPr lang="en-US" altLang="ko-KR" sz="1600" b="1" dirty="0">
                <a:solidFill>
                  <a:srgbClr val="0033CC"/>
                </a:solidFill>
              </a:rPr>
              <a:t>Concept 2</a:t>
            </a:r>
            <a:r>
              <a:rPr lang="en-US" altLang="ko-KR" sz="1600" dirty="0"/>
              <a:t> is calculated as 1.57</a:t>
            </a:r>
          </a:p>
          <a:p>
            <a:pPr defTabSz="913211" latinLnBrk="1">
              <a:defRPr/>
            </a:pPr>
            <a:endParaRPr lang="en-US" altLang="ko-KR" sz="1600" dirty="0"/>
          </a:p>
          <a:p>
            <a:pPr defTabSz="913211" latinLnBrk="1">
              <a:defRPr/>
            </a:pPr>
            <a:r>
              <a:rPr lang="en-US" altLang="ko-KR" sz="1600" dirty="0"/>
              <a:t>At the first year, total cost is $ 0.2 million and benefit is $ 0.3 million.</a:t>
            </a:r>
          </a:p>
          <a:p>
            <a:pPr defTabSz="913211" latinLnBrk="1">
              <a:defRPr/>
            </a:pPr>
            <a:r>
              <a:rPr lang="en-US" altLang="ko-KR" sz="1600" dirty="0"/>
              <a:t>After 30 years operation, total cost is $ 2.8 million and benefit is $ 10.9 million.</a:t>
            </a:r>
          </a:p>
          <a:p>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10</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379" indent="-285379" latinLnBrk="1">
              <a:buFont typeface="Arial" panose="020B0604020202020204" pitchFamily="34" charset="0"/>
              <a:buChar char="•"/>
            </a:pPr>
            <a:r>
              <a:rPr lang="en-US" altLang="ko-KR" sz="1600" dirty="0"/>
              <a:t>"Ground water irrigation system combined with solar power linked to the national grid Concept" can reduce O &amp; M cost and improve agricultural production and productivity in El Salvador.</a:t>
            </a:r>
          </a:p>
          <a:p>
            <a:pPr latinLnBrk="1"/>
            <a:r>
              <a:rPr lang="en-US" altLang="ko-KR" sz="1600" dirty="0"/>
              <a:t>  </a:t>
            </a:r>
          </a:p>
          <a:p>
            <a:pPr marL="285379" indent="-285379" defTabSz="913211" latinLnBrk="1">
              <a:buFont typeface="Arial" panose="020B0604020202020204" pitchFamily="34" charset="0"/>
              <a:buChar char="•"/>
              <a:defRPr/>
            </a:pPr>
            <a:r>
              <a:rPr lang="en-US" altLang="ko-KR" sz="1600" dirty="0"/>
              <a:t>In order to increase agricultural production in developing countries, </a:t>
            </a:r>
          </a:p>
          <a:p>
            <a:pPr marL="285379" indent="-285379" defTabSz="913211" latinLnBrk="1">
              <a:buFont typeface="Arial" panose="020B0604020202020204" pitchFamily="34" charset="0"/>
              <a:buChar char="•"/>
              <a:defRPr/>
            </a:pPr>
            <a:r>
              <a:rPr lang="en-US" sz="1600" dirty="0"/>
              <a:t>It is very important to select the appropriate energy source for irrigation that matches the characteristics of the country and region.</a:t>
            </a:r>
            <a:endParaRPr lang="en-US" altLang="ko-KR" sz="1600" dirty="0"/>
          </a:p>
          <a:p>
            <a:pPr marL="285379" indent="-285379" defTabSz="913211" latinLnBrk="1">
              <a:buFont typeface="Arial" panose="020B0604020202020204" pitchFamily="34" charset="0"/>
              <a:buChar char="•"/>
              <a:defRPr/>
            </a:pPr>
            <a:endParaRPr lang="en-US" altLang="ko-KR" sz="1600" dirty="0"/>
          </a:p>
          <a:p>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11</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379" indent="-285379" latinLnBrk="1">
              <a:buFont typeface="Arial" panose="020B0604020202020204" pitchFamily="34" charset="0"/>
              <a:buChar char="•"/>
            </a:pPr>
            <a:r>
              <a:rPr lang="en-US" altLang="ko-KR" sz="1600" dirty="0"/>
              <a:t>El Salvador's case showed that solar power generation project could contribute to improving agricultural production. When ODA project is carried out in the future, solar power generation projects are needed for energy efficiency and clean energy production.</a:t>
            </a:r>
          </a:p>
          <a:p>
            <a:pPr marL="285379" indent="-285379" latinLnBrk="1">
              <a:buFont typeface="Arial" panose="020B0604020202020204" pitchFamily="34" charset="0"/>
              <a:buChar char="•"/>
            </a:pPr>
            <a:r>
              <a:rPr lang="en-US" altLang="ko-KR" sz="1600" dirty="0"/>
              <a:t>To do so, </a:t>
            </a:r>
            <a:r>
              <a:rPr lang="en-US" sz="1600" dirty="0"/>
              <a:t>continuous</a:t>
            </a:r>
            <a:r>
              <a:rPr lang="en-US" altLang="ko-KR" sz="1600" dirty="0"/>
              <a:t> research and information sharing of the solar power systems should be maid to enhance agricultural productivity and energy independence.</a:t>
            </a:r>
          </a:p>
          <a:p>
            <a:pPr marL="285379" indent="-285379" latinLnBrk="1">
              <a:buFont typeface="Arial" panose="020B0604020202020204" pitchFamily="34" charset="0"/>
              <a:buChar char="•"/>
            </a:pPr>
            <a:endParaRPr lang="en-US" altLang="ko-KR" sz="160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12</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285379" indent="-285379" latinLnBrk="1">
              <a:buFont typeface="Arial" panose="020B0604020202020204" pitchFamily="34" charset="0"/>
              <a:buChar char="•"/>
            </a:pPr>
            <a:r>
              <a:rPr lang="en-US" sz="1600" dirty="0"/>
              <a:t>It is going to carry out Pre-demand consultations with departments in charge of solar energy project and Ministry of Food and Rural Affairs.</a:t>
            </a:r>
          </a:p>
          <a:p>
            <a:pPr marL="285379" indent="-285379" latinLnBrk="1">
              <a:buFont typeface="Arial" panose="020B0604020202020204" pitchFamily="34" charset="0"/>
              <a:buChar char="•"/>
            </a:pPr>
            <a:r>
              <a:rPr lang="en-US" sz="1600" dirty="0"/>
              <a:t>We will</a:t>
            </a:r>
            <a:r>
              <a:rPr lang="en-US" sz="1600" baseline="0" dirty="0"/>
              <a:t> s</a:t>
            </a:r>
            <a:r>
              <a:rPr lang="en-US" sz="1600" dirty="0"/>
              <a:t>elect a sample project to maximize energy efficiency and increase agricultural productivity through field survey.</a:t>
            </a:r>
            <a:endParaRPr lang="en-US" altLang="ko-KR" sz="160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13</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679768" y="4432196"/>
            <a:ext cx="5438140" cy="5207471"/>
          </a:xfrm>
        </p:spPr>
        <p:txBody>
          <a:bodyPr/>
          <a:lstStyle/>
          <a:p>
            <a:pPr marL="285379" indent="-285379" latinLnBrk="1">
              <a:buFont typeface="Arial" panose="020B0604020202020204" pitchFamily="34" charset="0"/>
              <a:buChar char="•"/>
            </a:pPr>
            <a:r>
              <a:rPr lang="en-US" sz="1600" b="1" dirty="0">
                <a:solidFill>
                  <a:schemeClr val="dk1"/>
                </a:solidFill>
              </a:rPr>
              <a:t>I will introduce</a:t>
            </a:r>
            <a:r>
              <a:rPr lang="en-US" sz="1600" b="1" baseline="0" dirty="0">
                <a:solidFill>
                  <a:schemeClr val="dk1"/>
                </a:solidFill>
              </a:rPr>
              <a:t> new solar energy project in Sudan</a:t>
            </a:r>
          </a:p>
          <a:p>
            <a:pPr marL="0" indent="0" latinLnBrk="1">
              <a:buFont typeface="Arial" panose="020B0604020202020204" pitchFamily="34" charset="0"/>
              <a:buNone/>
            </a:pPr>
            <a:r>
              <a:rPr lang="en-US" sz="1600" b="0" dirty="0">
                <a:solidFill>
                  <a:schemeClr val="dk1"/>
                </a:solidFill>
              </a:rPr>
              <a:t>      </a:t>
            </a:r>
            <a:r>
              <a:rPr lang="en-US" sz="1600" b="1" dirty="0"/>
              <a:t>I visited Sudan twice in 2018 and 2019 and I participated in the basic surveys as a civil engineer to investigate project</a:t>
            </a:r>
            <a:r>
              <a:rPr lang="en-US" sz="1600" b="1" baseline="0" dirty="0"/>
              <a:t> proposal</a:t>
            </a:r>
            <a:r>
              <a:rPr lang="en-US" sz="1600" b="1" dirty="0"/>
              <a:t>.</a:t>
            </a:r>
            <a:endParaRPr lang="en-US" sz="1600" b="1" dirty="0">
              <a:solidFill>
                <a:schemeClr val="dk1"/>
              </a:solidFill>
            </a:endParaRPr>
          </a:p>
          <a:p>
            <a:pPr marL="285379" indent="-285379" latinLnBrk="1">
              <a:buFont typeface="Arial" panose="020B0604020202020204" pitchFamily="34" charset="0"/>
              <a:buChar char="•"/>
            </a:pPr>
            <a:r>
              <a:rPr lang="en-US" sz="1600" b="1" dirty="0">
                <a:solidFill>
                  <a:schemeClr val="dk1"/>
                </a:solidFill>
              </a:rPr>
              <a:t>Project Title</a:t>
            </a:r>
            <a:r>
              <a:rPr lang="en-US" sz="1600" b="0" baseline="0" dirty="0">
                <a:solidFill>
                  <a:schemeClr val="tx1"/>
                </a:solidFill>
              </a:rPr>
              <a:t> is</a:t>
            </a:r>
            <a:r>
              <a:rPr lang="en-US" altLang="ko-KR" sz="1600" dirty="0"/>
              <a:t> "Solar water pumps for Sustainable Agriculture in Sudan</a:t>
            </a:r>
          </a:p>
          <a:p>
            <a:pPr marL="285379" indent="-285379" latinLnBrk="1">
              <a:buFont typeface="Arial" panose="020B0604020202020204" pitchFamily="34" charset="0"/>
              <a:buChar char="•"/>
            </a:pPr>
            <a:r>
              <a:rPr lang="en-US" sz="1600" b="1" dirty="0">
                <a:solidFill>
                  <a:schemeClr val="dk1"/>
                </a:solidFill>
              </a:rPr>
              <a:t>Location</a:t>
            </a:r>
            <a:r>
              <a:rPr lang="en-US" sz="1600" b="1" baseline="0" dirty="0">
                <a:solidFill>
                  <a:schemeClr val="dk1"/>
                </a:solidFill>
              </a:rPr>
              <a:t> is</a:t>
            </a:r>
            <a:r>
              <a:rPr lang="en-US" sz="1600" b="1" dirty="0">
                <a:solidFill>
                  <a:schemeClr val="dk1"/>
                </a:solidFill>
              </a:rPr>
              <a:t> </a:t>
            </a:r>
            <a:r>
              <a:rPr lang="en-US" sz="1600" dirty="0">
                <a:solidFill>
                  <a:schemeClr val="dk1"/>
                </a:solidFill>
              </a:rPr>
              <a:t>River Nile State</a:t>
            </a:r>
            <a:r>
              <a:rPr lang="en-US" sz="1600" baseline="0" dirty="0">
                <a:solidFill>
                  <a:schemeClr val="dk1"/>
                </a:solidFill>
              </a:rPr>
              <a:t> in</a:t>
            </a:r>
            <a:r>
              <a:rPr lang="en-US" sz="1600" dirty="0">
                <a:solidFill>
                  <a:schemeClr val="dk1"/>
                </a:solidFill>
              </a:rPr>
              <a:t> Sudan</a:t>
            </a:r>
          </a:p>
          <a:p>
            <a:pPr marL="285379" indent="-285379" latinLnBrk="1">
              <a:buFont typeface="Arial" panose="020B0604020202020204" pitchFamily="34" charset="0"/>
              <a:buChar char="•"/>
            </a:pPr>
            <a:r>
              <a:rPr lang="en-US" sz="1600" b="1" dirty="0">
                <a:solidFill>
                  <a:schemeClr val="dk1"/>
                </a:solidFill>
              </a:rPr>
              <a:t>Duration is from</a:t>
            </a:r>
            <a:r>
              <a:rPr lang="en-US" altLang="ko-KR" sz="1600" dirty="0"/>
              <a:t> 2019 to 2023(48 months)</a:t>
            </a:r>
          </a:p>
          <a:p>
            <a:pPr marL="285379" indent="-285379" defTabSz="913211" latinLnBrk="1">
              <a:buFont typeface="Arial" panose="020B0604020202020204" pitchFamily="34" charset="0"/>
              <a:buChar char="•"/>
              <a:defRPr/>
            </a:pPr>
            <a:r>
              <a:rPr lang="en-US" sz="1600" b="1" dirty="0">
                <a:solidFill>
                  <a:schemeClr val="dk1"/>
                </a:solidFill>
              </a:rPr>
              <a:t>Objective is</a:t>
            </a:r>
            <a:r>
              <a:rPr lang="ko-KR" altLang="en-US" sz="1600" dirty="0"/>
              <a:t> </a:t>
            </a:r>
            <a:r>
              <a:rPr lang="en-US" altLang="ko-KR" sz="1600" dirty="0"/>
              <a:t>to enhance sustainable agriculture in Sudan by promoting the use of solar water pumps instead of diesel-based waters pumps</a:t>
            </a:r>
          </a:p>
          <a:p>
            <a:pPr marL="285379" indent="-285379" defTabSz="913211" latinLnBrk="1">
              <a:buFont typeface="Arial" panose="020B0604020202020204" pitchFamily="34" charset="0"/>
              <a:buChar char="•"/>
              <a:defRPr/>
            </a:pPr>
            <a:r>
              <a:rPr lang="en-US" altLang="ko-KR" sz="1600" b="1" dirty="0"/>
              <a:t>Implementing organization</a:t>
            </a:r>
            <a:r>
              <a:rPr lang="en-US" altLang="ko-KR" sz="1600" b="0" baseline="0" dirty="0"/>
              <a:t> is</a:t>
            </a:r>
            <a:r>
              <a:rPr lang="en-US" altLang="ko-KR" sz="1600" dirty="0"/>
              <a:t> Ministry of Water Resources, Irrigation and Electricity</a:t>
            </a:r>
          </a:p>
          <a:p>
            <a:pPr marL="285379" indent="-285379" latinLnBrk="1">
              <a:buFont typeface="Arial" panose="020B0604020202020204" pitchFamily="34" charset="0"/>
              <a:buChar char="•"/>
            </a:pPr>
            <a:r>
              <a:rPr lang="en-US" altLang="ko-KR" sz="1600" b="1" dirty="0"/>
              <a:t>Budget</a:t>
            </a:r>
            <a:r>
              <a:rPr lang="ko-KR" altLang="en-US" sz="1600" dirty="0"/>
              <a:t> </a:t>
            </a:r>
            <a:r>
              <a:rPr lang="en-US" altLang="ko-KR" sz="1600" dirty="0"/>
              <a:t>consist</a:t>
            </a:r>
            <a:r>
              <a:rPr lang="en-US" altLang="ko-KR" sz="1600" baseline="0" dirty="0"/>
              <a:t> of </a:t>
            </a:r>
            <a:r>
              <a:rPr lang="en-US" altLang="ko-KR" sz="1600" dirty="0"/>
              <a:t>KOICA funding US$ 6,400,000 (UNDP: </a:t>
            </a:r>
            <a:r>
              <a:rPr lang="en-US" sz="1600" dirty="0">
                <a:solidFill>
                  <a:schemeClr val="dk1"/>
                </a:solidFill>
              </a:rPr>
              <a:t>US$ </a:t>
            </a:r>
            <a:r>
              <a:rPr lang="en-US" altLang="ko-KR" sz="1600" dirty="0"/>
              <a:t>5,570,000, KOICA: </a:t>
            </a:r>
            <a:r>
              <a:rPr lang="en-US" sz="1600" dirty="0">
                <a:solidFill>
                  <a:schemeClr val="dk1"/>
                </a:solidFill>
              </a:rPr>
              <a:t>US$ </a:t>
            </a:r>
            <a:r>
              <a:rPr lang="en-US" altLang="ko-KR" sz="1600" dirty="0"/>
              <a:t>830,000)  </a:t>
            </a:r>
          </a:p>
          <a:p>
            <a:pPr marL="285379" indent="-285379" latinLnBrk="1">
              <a:buFont typeface="Arial" panose="020B0604020202020204" pitchFamily="34" charset="0"/>
              <a:buChar char="•"/>
            </a:pPr>
            <a:r>
              <a:rPr lang="en-US" altLang="ko-KR" sz="1600" dirty="0"/>
              <a:t>- UNDP will install 450 pumps (250 × 3.12 kW and 200 × 5.12 kW), </a:t>
            </a:r>
            <a:r>
              <a:rPr lang="en-US" sz="1600" dirty="0">
                <a:solidFill>
                  <a:schemeClr val="dk1"/>
                </a:solidFill>
              </a:rPr>
              <a:t>Establish 45 demonstration plots, and train farmers, will</a:t>
            </a:r>
            <a:r>
              <a:rPr lang="en-US" sz="1600" baseline="0" dirty="0">
                <a:solidFill>
                  <a:schemeClr val="dk1"/>
                </a:solidFill>
              </a:rPr>
              <a:t> make </a:t>
            </a:r>
            <a:r>
              <a:rPr lang="en-US" altLang="ko-KR" sz="1600" dirty="0"/>
              <a:t>funding for the National PV(Photo</a:t>
            </a:r>
            <a:r>
              <a:rPr lang="en-US" altLang="ko-KR" sz="1600" baseline="0" dirty="0"/>
              <a:t>voltaic)</a:t>
            </a:r>
            <a:r>
              <a:rPr lang="en-US" altLang="ko-KR" sz="1600" dirty="0"/>
              <a:t> fund. </a:t>
            </a:r>
          </a:p>
          <a:p>
            <a:pPr marL="285379" marR="0" indent="-285379"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sz="1600" dirty="0"/>
              <a:t>- KOICA will</a:t>
            </a:r>
            <a:r>
              <a:rPr lang="en-US" altLang="ko-KR" sz="1600" baseline="0" dirty="0"/>
              <a:t> </a:t>
            </a:r>
            <a:r>
              <a:rPr lang="en-US" altLang="ko-KR" sz="1600" dirty="0">
                <a:effectLst/>
              </a:rPr>
              <a:t>do project monitoring</a:t>
            </a:r>
            <a:r>
              <a:rPr lang="en-US" altLang="ko-KR" sz="1600" baseline="0" dirty="0">
                <a:effectLst/>
              </a:rPr>
              <a:t> </a:t>
            </a:r>
            <a:r>
              <a:rPr lang="en-US" altLang="ko-KR" sz="1600" dirty="0">
                <a:effectLst/>
              </a:rPr>
              <a:t>including 2 invitational</a:t>
            </a:r>
            <a:r>
              <a:rPr lang="en-US" altLang="ko-KR" sz="1600" baseline="0" dirty="0">
                <a:effectLst/>
              </a:rPr>
              <a:t> trainings.</a:t>
            </a:r>
            <a:endParaRPr lang="en-US" altLang="ko-KR" sz="160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14</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defRPr/>
            </a:pPr>
            <a:r>
              <a:rPr lang="en-US" altLang="ko-KR" sz="1200" b="1" dirty="0">
                <a:solidFill>
                  <a:schemeClr val="dk1"/>
                </a:solidFill>
              </a:rPr>
              <a:t>This</a:t>
            </a:r>
            <a:r>
              <a:rPr lang="en-US" altLang="ko-KR" sz="1200" b="1" baseline="0" dirty="0">
                <a:solidFill>
                  <a:schemeClr val="dk1"/>
                </a:solidFill>
              </a:rPr>
              <a:t> is </a:t>
            </a:r>
            <a:r>
              <a:rPr lang="en-US" altLang="ko-KR" sz="1200" b="1" dirty="0">
                <a:solidFill>
                  <a:schemeClr val="dk1"/>
                </a:solidFill>
              </a:rPr>
              <a:t>Ground water pumping station powered</a:t>
            </a:r>
            <a:r>
              <a:rPr lang="en-US" altLang="ko-KR" sz="1200" b="1" baseline="0" dirty="0">
                <a:solidFill>
                  <a:schemeClr val="dk1"/>
                </a:solidFill>
              </a:rPr>
              <a:t> by solar energy in the northern state.</a:t>
            </a:r>
            <a:endParaRPr lang="en-US" altLang="ko-KR" sz="1200" b="1" dirty="0">
              <a:solidFill>
                <a:schemeClr val="dk1"/>
              </a:solidFill>
            </a:endParaRPr>
          </a:p>
          <a:p>
            <a:pPr>
              <a:defRPr/>
            </a:pPr>
            <a:r>
              <a:rPr lang="en-US" altLang="ko-KR" sz="1200" b="1" dirty="0">
                <a:solidFill>
                  <a:schemeClr val="dk1"/>
                </a:solidFill>
              </a:rPr>
              <a:t>Ground water Depth is </a:t>
            </a:r>
            <a:r>
              <a:rPr lang="en-US" altLang="ko-KR" sz="1200" b="1" dirty="0" err="1">
                <a:solidFill>
                  <a:schemeClr val="dk1"/>
                </a:solidFill>
              </a:rPr>
              <a:t>27m</a:t>
            </a:r>
            <a:r>
              <a:rPr lang="en-US" altLang="ko-KR" sz="1200" b="1" dirty="0">
                <a:solidFill>
                  <a:schemeClr val="dk1"/>
                </a:solidFill>
              </a:rPr>
              <a:t>,  Quantity is</a:t>
            </a:r>
            <a:r>
              <a:rPr lang="en-US" sz="1200" b="1" dirty="0"/>
              <a:t> 70㎥/hr,  beneficial</a:t>
            </a:r>
            <a:r>
              <a:rPr lang="en-US" sz="1200" b="1" baseline="0" dirty="0"/>
              <a:t> </a:t>
            </a:r>
            <a:r>
              <a:rPr lang="en-US" sz="1200" b="1" dirty="0"/>
              <a:t>Area is </a:t>
            </a:r>
            <a:r>
              <a:rPr lang="en-US" sz="1200" b="1" dirty="0" err="1"/>
              <a:t>10ha</a:t>
            </a:r>
            <a:r>
              <a:rPr lang="en-US" sz="1200" b="1" dirty="0"/>
              <a:t> , Budget is </a:t>
            </a:r>
            <a:r>
              <a:rPr lang="en-US" sz="1200" b="1" dirty="0" err="1"/>
              <a:t>30,000US</a:t>
            </a:r>
            <a:r>
              <a:rPr lang="en-US" sz="1200" b="1" dirty="0"/>
              <a:t>$, </a:t>
            </a:r>
          </a:p>
          <a:p>
            <a:pPr>
              <a:defRPr/>
            </a:pPr>
            <a:r>
              <a:rPr lang="en-US" sz="1200" b="1" dirty="0"/>
              <a:t>V= </a:t>
            </a:r>
            <a:r>
              <a:rPr lang="en-US" sz="1200" b="1" dirty="0" err="1"/>
              <a:t>19.76kW</a:t>
            </a:r>
            <a:r>
              <a:rPr lang="en-US" sz="1200" b="1" dirty="0"/>
              <a:t>,  </a:t>
            </a:r>
            <a:r>
              <a:rPr lang="en-US" sz="1200" b="1" dirty="0" err="1"/>
              <a:t>Pannels</a:t>
            </a:r>
            <a:r>
              <a:rPr lang="en-US" sz="1200" b="1" dirty="0"/>
              <a:t> : </a:t>
            </a:r>
            <a:r>
              <a:rPr lang="en-US" sz="1200" b="1" dirty="0" err="1"/>
              <a:t>260Wp×76</a:t>
            </a:r>
            <a:r>
              <a:rPr lang="en-US" sz="1200" b="1" dirty="0"/>
              <a:t>(china), Controller : LORENTZ</a:t>
            </a:r>
          </a:p>
          <a:p>
            <a:pPr>
              <a:defRPr/>
            </a:pPr>
            <a:endParaRPr lang="en-US" sz="1200" b="1" dirty="0"/>
          </a:p>
          <a:p>
            <a:pPr>
              <a:defRPr/>
            </a:pPr>
            <a:r>
              <a:rPr lang="en-US" altLang="ko-KR" sz="1200" b="1" dirty="0">
                <a:solidFill>
                  <a:schemeClr val="dk1"/>
                </a:solidFill>
              </a:rPr>
              <a:t>This</a:t>
            </a:r>
            <a:r>
              <a:rPr lang="en-US" altLang="ko-KR" sz="1200" b="1" baseline="0" dirty="0">
                <a:solidFill>
                  <a:schemeClr val="dk1"/>
                </a:solidFill>
              </a:rPr>
              <a:t> is </a:t>
            </a:r>
            <a:r>
              <a:rPr lang="en-US" altLang="ko-KR" sz="1200" b="1" dirty="0">
                <a:solidFill>
                  <a:schemeClr val="dk1"/>
                </a:solidFill>
              </a:rPr>
              <a:t>river water pumping station powered</a:t>
            </a:r>
            <a:r>
              <a:rPr lang="en-US" altLang="ko-KR" sz="1200" b="1" baseline="0" dirty="0">
                <a:solidFill>
                  <a:schemeClr val="dk1"/>
                </a:solidFill>
              </a:rPr>
              <a:t> by solar energy.</a:t>
            </a:r>
            <a:endParaRPr lang="en-US" altLang="ko-KR" sz="1200" b="1" dirty="0">
              <a:solidFill>
                <a:schemeClr val="dk1"/>
              </a:solidFill>
            </a:endParaRPr>
          </a:p>
          <a:p>
            <a:pPr>
              <a:defRPr/>
            </a:pPr>
            <a:r>
              <a:rPr lang="en-US" altLang="ko-KR" sz="1200" b="1" dirty="0">
                <a:solidFill>
                  <a:schemeClr val="dk1"/>
                </a:solidFill>
              </a:rPr>
              <a:t>height: 3m ,  Q :</a:t>
            </a:r>
            <a:r>
              <a:rPr lang="en-US" sz="1200" b="1" dirty="0"/>
              <a:t> 20㎥/hr,  A : 3ha , Budget : </a:t>
            </a:r>
            <a:r>
              <a:rPr lang="en-US" sz="1200" b="1" dirty="0" err="1"/>
              <a:t>8,000US</a:t>
            </a:r>
            <a:r>
              <a:rPr lang="en-US" sz="1200" b="1" dirty="0"/>
              <a:t>$, </a:t>
            </a:r>
          </a:p>
          <a:p>
            <a:pPr>
              <a:defRPr/>
            </a:pPr>
            <a:r>
              <a:rPr lang="en-US" sz="1200" b="1" dirty="0"/>
              <a:t>V= </a:t>
            </a:r>
            <a:r>
              <a:rPr lang="en-US" sz="1200" b="1" dirty="0" err="1"/>
              <a:t>5.6KW</a:t>
            </a:r>
            <a:r>
              <a:rPr lang="en-US" sz="1200" b="1" dirty="0"/>
              <a:t>,  </a:t>
            </a:r>
            <a:r>
              <a:rPr lang="en-US" sz="1200" b="1" dirty="0" err="1"/>
              <a:t>Pannels</a:t>
            </a:r>
            <a:r>
              <a:rPr lang="en-US" sz="1200" b="1" dirty="0"/>
              <a:t> : </a:t>
            </a:r>
            <a:r>
              <a:rPr lang="en-US" sz="1200" b="1" dirty="0" err="1"/>
              <a:t>260Wp×20</a:t>
            </a:r>
            <a:r>
              <a:rPr lang="en-US" sz="1200" b="1" dirty="0"/>
              <a:t>(china), Controller : LORENTZ</a:t>
            </a:r>
          </a:p>
          <a:p>
            <a:pPr>
              <a:defRPr/>
            </a:pPr>
            <a:r>
              <a:rPr lang="en-US" sz="1200" b="1" dirty="0"/>
              <a:t>On the basic survey</a:t>
            </a:r>
            <a:r>
              <a:rPr lang="en-US" sz="1200" b="1" baseline="0" dirty="0"/>
              <a:t> I was able to understand the needs and efficiency of solar water pump.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On the last survey</a:t>
            </a:r>
            <a:r>
              <a:rPr lang="en-US" sz="1200" b="1" baseline="0" dirty="0"/>
              <a:t> I met a farmer who installed solar water pump instead of his old diesel pump.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After installing the solar pump, he saved diesel prices and repair costs, and he liked that free time was more than before because he did not have to keep watching the pump.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The farmer earned twice as much as last year's $ 40,000 agricultural income with sufficient water supply.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Last year, he bought four new cows for his increased income.</a:t>
            </a:r>
          </a:p>
          <a:p>
            <a:pPr>
              <a:defRPr/>
            </a:pPr>
            <a:endParaRPr lang="en-US" sz="1200" b="1" baseline="0" dirty="0"/>
          </a:p>
          <a:p>
            <a:pPr>
              <a:defRPr/>
            </a:pPr>
            <a:endParaRPr lang="en-US" sz="1200" b="1" dirty="0"/>
          </a:p>
          <a:p>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15</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and </a:t>
            </a:r>
            <a:r>
              <a:rPr lang="en-US" altLang="ko-KR" sz="1200" b="1" baseline="0" dirty="0">
                <a:cs typeface="Arial" panose="020B0604020202020204" pitchFamily="34" charset="0"/>
              </a:rPr>
              <a:t>This is the picture of his 4 new cows.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he hopes to build a new home and live a happy life in the future with a wider land.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H" altLang="ko-KR" sz="1200" b="1" dirty="0" err="1">
                <a:cs typeface="Arial" panose="020B0604020202020204" pitchFamily="34" charset="0"/>
              </a:rPr>
              <a:t>Thank</a:t>
            </a:r>
            <a:r>
              <a:rPr lang="fr-CH" altLang="ko-KR" sz="1200" b="1" dirty="0">
                <a:cs typeface="Arial" panose="020B0604020202020204" pitchFamily="34" charset="0"/>
              </a:rPr>
              <a:t> </a:t>
            </a:r>
            <a:r>
              <a:rPr lang="fr-CH" altLang="ko-KR" sz="1200" b="1" dirty="0" err="1">
                <a:cs typeface="Arial" panose="020B0604020202020204" pitchFamily="34" charset="0"/>
              </a:rPr>
              <a:t>you</a:t>
            </a:r>
            <a:r>
              <a:rPr lang="fr-CH" altLang="ko-KR" sz="1200" b="1" dirty="0">
                <a:cs typeface="Arial" panose="020B0604020202020204" pitchFamily="34" charset="0"/>
              </a:rPr>
              <a:t> for </a:t>
            </a:r>
            <a:r>
              <a:rPr lang="fr-CH" altLang="ko-KR" sz="1200" b="1" dirty="0" err="1">
                <a:cs typeface="Arial" panose="020B0604020202020204" pitchFamily="34" charset="0"/>
              </a:rPr>
              <a:t>your</a:t>
            </a:r>
            <a:r>
              <a:rPr lang="fr-CH" altLang="ko-KR" sz="1200" b="1" dirty="0">
                <a:cs typeface="Arial" panose="020B0604020202020204" pitchFamily="34" charset="0"/>
              </a:rPr>
              <a:t> attention</a:t>
            </a:r>
          </a:p>
          <a:p>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16</a:t>
            </a:fld>
            <a:endParaRPr lang="en-US"/>
          </a:p>
        </p:txBody>
      </p:sp>
    </p:spTree>
    <p:extLst>
      <p:ext uri="{BB962C8B-B14F-4D97-AF65-F5344CB8AC3E}">
        <p14:creationId xmlns:p14="http://schemas.microsoft.com/office/powerpoint/2010/main" val="236456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13211">
              <a:defRPr/>
            </a:pPr>
            <a:r>
              <a:rPr lang="en-US" altLang="ko-KR" sz="1600" dirty="0"/>
              <a:t>The order of presentation is </a:t>
            </a:r>
            <a:r>
              <a:rPr lang="en-US" altLang="ko-KR" sz="1600" b="1" dirty="0"/>
              <a:t>Background, Status of El Salvador and Project Area, Project Concept and </a:t>
            </a:r>
            <a:r>
              <a:rPr lang="es-ES" altLang="ko-KR" sz="1600" b="1" dirty="0"/>
              <a:t>Analysis</a:t>
            </a:r>
            <a:r>
              <a:rPr lang="en-US" altLang="ko-KR" sz="1600" b="1" dirty="0"/>
              <a:t>, Project implementation, Conclusion and Suggestions.</a:t>
            </a:r>
            <a:endParaRPr lang="ko-KR" altLang="en-US" sz="1600" b="1" dirty="0"/>
          </a:p>
          <a:p>
            <a:endParaRPr lang="ko-KR" altLang="en-US"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2</a:t>
            </a:fld>
            <a:endParaRPr lang="en-US" dirty="0"/>
          </a:p>
        </p:txBody>
      </p:sp>
    </p:spTree>
    <p:extLst>
      <p:ext uri="{BB962C8B-B14F-4D97-AF65-F5344CB8AC3E}">
        <p14:creationId xmlns:p14="http://schemas.microsoft.com/office/powerpoint/2010/main" val="152396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326191" y="4479184"/>
            <a:ext cx="6067144" cy="5131492"/>
          </a:xfrm>
        </p:spPr>
        <p:txBody>
          <a:bodyPr/>
          <a:lstStyle/>
          <a:p>
            <a:pPr marL="285750" indent="-285750" algn="l" defTabSz="914400" eaLnBrk="0" fontAlgn="auto">
              <a:lnSpc>
                <a:spcPct val="100000"/>
              </a:lnSpc>
              <a:spcBef>
                <a:spcPts val="0"/>
              </a:spcBef>
              <a:spcAft>
                <a:spcPts val="0"/>
              </a:spcAft>
              <a:buClr>
                <a:srgbClr val="000000"/>
              </a:buClr>
              <a:buFont typeface="Wingdings"/>
              <a:buChar char="§"/>
            </a:pPr>
            <a:r>
              <a:rPr lang="en-US" altLang="ko-KR" sz="1600" dirty="0">
                <a:solidFill>
                  <a:srgbClr val="000000"/>
                </a:solidFill>
                <a:latin typeface="맑은 고딕" charset="0"/>
                <a:ea typeface="맑은 고딕" charset="0"/>
              </a:rPr>
              <a:t>As Many developing countries have tried to grow economy</a:t>
            </a:r>
            <a:r>
              <a:rPr lang="en-US" altLang="ko-KR" sz="1600" baseline="0" dirty="0">
                <a:solidFill>
                  <a:srgbClr val="000000"/>
                </a:solidFill>
                <a:latin typeface="맑은 고딕" charset="0"/>
                <a:ea typeface="맑은 고딕" charset="0"/>
              </a:rPr>
              <a:t> and reduce poverty in rural area</a:t>
            </a:r>
            <a:r>
              <a:rPr lang="en-US" altLang="ko-KR" sz="1600" dirty="0">
                <a:solidFill>
                  <a:srgbClr val="000000"/>
                </a:solidFill>
                <a:latin typeface="맑은 고딕" charset="0"/>
                <a:ea typeface="맑은 고딕" charset="0"/>
              </a:rPr>
              <a:t>.</a:t>
            </a:r>
            <a:endParaRPr lang="ko-KR" altLang="en-US" sz="1600" dirty="0">
              <a:solidFill>
                <a:srgbClr val="000000"/>
              </a:solidFill>
              <a:latin typeface="맑은 고딕" charset="0"/>
              <a:ea typeface="맑은 고딕" charset="0"/>
            </a:endParaRPr>
          </a:p>
          <a:p>
            <a:pPr marL="0" indent="0" algn="l" defTabSz="914400" eaLnBrk="0" fontAlgn="auto">
              <a:lnSpc>
                <a:spcPct val="100000"/>
              </a:lnSpc>
              <a:spcBef>
                <a:spcPts val="0"/>
              </a:spcBef>
              <a:spcAft>
                <a:spcPts val="0"/>
              </a:spcAft>
              <a:buFontTx/>
              <a:buNone/>
            </a:pPr>
            <a:r>
              <a:rPr lang="en-US" altLang="ko-KR" sz="1600" dirty="0">
                <a:solidFill>
                  <a:srgbClr val="000000"/>
                </a:solidFill>
                <a:latin typeface="맑은 고딕" charset="0"/>
                <a:ea typeface="맑은 고딕" charset="0"/>
              </a:rPr>
              <a:t> ⇒ It is necessary to install efficient irrigation system to secure stable water supply.</a:t>
            </a:r>
          </a:p>
          <a:p>
            <a:pPr marL="0" indent="0" algn="l" defTabSz="914400" eaLnBrk="0" fontAlgn="auto">
              <a:lnSpc>
                <a:spcPct val="100000"/>
              </a:lnSpc>
              <a:spcBef>
                <a:spcPts val="0"/>
              </a:spcBef>
              <a:spcAft>
                <a:spcPts val="0"/>
              </a:spcAft>
              <a:buFontTx/>
              <a:buNone/>
            </a:pPr>
            <a:endParaRPr lang="en-US" altLang="ko-KR" sz="1600" baseline="0" dirty="0">
              <a:solidFill>
                <a:schemeClr val="dk1"/>
              </a:solidFill>
              <a:latin typeface="맑은 고딕" charset="0"/>
              <a:ea typeface="맑은 고딕" charset="0"/>
            </a:endParaRPr>
          </a:p>
          <a:p>
            <a:pPr marL="285750" indent="-285750" algn="l" defTabSz="914400" eaLnBrk="0" fontAlgn="auto">
              <a:lnSpc>
                <a:spcPct val="100000"/>
              </a:lnSpc>
              <a:spcBef>
                <a:spcPts val="0"/>
              </a:spcBef>
              <a:spcAft>
                <a:spcPts val="0"/>
              </a:spcAft>
              <a:buClr>
                <a:srgbClr val="000000"/>
              </a:buClr>
              <a:buFont typeface="Wingdings"/>
              <a:buChar char="§"/>
            </a:pPr>
            <a:r>
              <a:rPr lang="en-US" altLang="ko-KR" sz="1600" dirty="0">
                <a:solidFill>
                  <a:srgbClr val="000000"/>
                </a:solidFill>
                <a:latin typeface="맑은 고딕" charset="0"/>
                <a:ea typeface="맑은 고딕" charset="0"/>
              </a:rPr>
              <a:t>but, High operation cost for </a:t>
            </a:r>
            <a:r>
              <a:rPr lang="en-US" altLang="ko-KR" sz="1600" baseline="0" dirty="0">
                <a:solidFill>
                  <a:srgbClr val="000000"/>
                </a:solidFill>
                <a:latin typeface="맑은 고딕" charset="0"/>
                <a:ea typeface="맑은 고딕" charset="0"/>
              </a:rPr>
              <a:t>irrigation is main cause of unsustainability.</a:t>
            </a:r>
            <a:endParaRPr lang="ko-KR" altLang="en-US" sz="1600" dirty="0">
              <a:solidFill>
                <a:srgbClr val="000000"/>
              </a:solidFill>
              <a:latin typeface="맑은 고딕" charset="0"/>
              <a:ea typeface="맑은 고딕" charset="0"/>
            </a:endParaRPr>
          </a:p>
          <a:p>
            <a:pPr marL="0" indent="0" algn="l" defTabSz="914400" eaLnBrk="0" fontAlgn="auto">
              <a:lnSpc>
                <a:spcPct val="100000"/>
              </a:lnSpc>
              <a:spcBef>
                <a:spcPts val="0"/>
              </a:spcBef>
              <a:spcAft>
                <a:spcPts val="0"/>
              </a:spcAft>
              <a:buFontTx/>
              <a:buNone/>
            </a:pPr>
            <a:r>
              <a:rPr lang="en-US" altLang="ko-KR" sz="1600" dirty="0"/>
              <a:t>In order to solve such problem, We Proposed this project, </a:t>
            </a:r>
            <a:r>
              <a:rPr lang="en-US" altLang="ko-KR" sz="1600" dirty="0">
                <a:solidFill>
                  <a:srgbClr val="000000"/>
                </a:solidFill>
                <a:latin typeface="맑은 고딕" charset="0"/>
                <a:ea typeface="맑은 고딕" charset="0"/>
              </a:rPr>
              <a:t>"Application of the ground water irrigation system using solar power generation as a Water-Energy-Food-Nexus model project" in El Salvador</a:t>
            </a:r>
            <a:endParaRPr lang="ko-KR" altLang="en-US" sz="1600" dirty="0">
              <a:solidFill>
                <a:srgbClr val="000000"/>
              </a:solidFill>
              <a:latin typeface="맑은 고딕" charset="0"/>
              <a:ea typeface="맑은 고딕" charset="0"/>
            </a:endParaRPr>
          </a:p>
          <a:p>
            <a:pPr algn="r"/>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3</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154941" y="4383997"/>
            <a:ext cx="6489378" cy="5453854"/>
          </a:xfrm>
        </p:spPr>
        <p:txBody>
          <a:bodyPr/>
          <a:lstStyle/>
          <a:p>
            <a:pPr marL="285379" indent="-285379" latinLnBrk="1">
              <a:buFont typeface="Wingdings" panose="05000000000000000000" pitchFamily="2" charset="2"/>
              <a:buChar char="§"/>
            </a:pPr>
            <a:r>
              <a:rPr lang="en-US" sz="1600" b="1" dirty="0"/>
              <a:t>Status of El Salvador and Project Area</a:t>
            </a:r>
            <a:endParaRPr lang="en-US" altLang="ko-KR" sz="1500" b="1" dirty="0">
              <a:solidFill>
                <a:schemeClr val="dk1"/>
              </a:solidFill>
            </a:endParaRPr>
          </a:p>
          <a:p>
            <a:pPr marL="285379" indent="-285379" latinLnBrk="1">
              <a:buFont typeface="Wingdings" panose="05000000000000000000" pitchFamily="2" charset="2"/>
              <a:buChar char="§"/>
            </a:pPr>
            <a:r>
              <a:rPr lang="en-US" altLang="ko-KR" sz="1500" dirty="0">
                <a:solidFill>
                  <a:schemeClr val="dk1"/>
                </a:solidFill>
              </a:rPr>
              <a:t>El Salvador is the smallest and most densely populated country in Central America. </a:t>
            </a:r>
          </a:p>
          <a:p>
            <a:pPr marL="285379" indent="-285379" latinLnBrk="1">
              <a:buFont typeface="Wingdings" panose="05000000000000000000" pitchFamily="2" charset="2"/>
              <a:buChar char="§"/>
            </a:pPr>
            <a:r>
              <a:rPr lang="en-US" altLang="ko-KR" sz="1500" dirty="0">
                <a:solidFill>
                  <a:schemeClr val="dk1"/>
                </a:solidFill>
              </a:rPr>
              <a:t>It has 2.1 M ha of territory, which shares borders with Guatemala and Honduras. </a:t>
            </a:r>
          </a:p>
          <a:p>
            <a:pPr marL="285379" indent="-285379" defTabSz="913211" latinLnBrk="1">
              <a:buFont typeface="Wingdings" panose="05000000000000000000" pitchFamily="2" charset="2"/>
              <a:buChar char="§"/>
              <a:defRPr/>
            </a:pPr>
            <a:r>
              <a:rPr lang="en-US" altLang="ko-KR" sz="1500" dirty="0">
                <a:solidFill>
                  <a:schemeClr val="dk1"/>
                </a:solidFill>
              </a:rPr>
              <a:t>Annual economic growth rate is 1.9% and annual precipitation is 1,850mms per year.</a:t>
            </a:r>
          </a:p>
          <a:p>
            <a:pPr marL="285379" indent="-285379" defTabSz="913211" latinLnBrk="1">
              <a:buFont typeface="Wingdings" panose="05000000000000000000" pitchFamily="2" charset="2"/>
              <a:buChar char="§"/>
              <a:defRPr/>
            </a:pPr>
            <a:r>
              <a:rPr lang="en-US" altLang="ko-KR" sz="1500" dirty="0">
                <a:solidFill>
                  <a:schemeClr val="dk1"/>
                </a:solidFill>
              </a:rPr>
              <a:t>The total renewable water resources is estimated at 17.8</a:t>
            </a:r>
            <a:r>
              <a:rPr lang="ko-KR" altLang="ko-KR" sz="1500" dirty="0">
                <a:solidFill>
                  <a:schemeClr val="dk1"/>
                </a:solidFill>
              </a:rPr>
              <a:t>㎦</a:t>
            </a:r>
            <a:r>
              <a:rPr lang="en-US" altLang="ko-KR" sz="1500" dirty="0">
                <a:solidFill>
                  <a:schemeClr val="dk1"/>
                </a:solidFill>
              </a:rPr>
              <a:t>, of which 11.6</a:t>
            </a:r>
            <a:r>
              <a:rPr lang="ko-KR" altLang="ko-KR" sz="1500" dirty="0">
                <a:solidFill>
                  <a:schemeClr val="dk1"/>
                </a:solidFill>
              </a:rPr>
              <a:t>㎦</a:t>
            </a:r>
            <a:r>
              <a:rPr lang="en-US" altLang="ko-KR" sz="1500" dirty="0">
                <a:solidFill>
                  <a:schemeClr val="dk1"/>
                </a:solidFill>
              </a:rPr>
              <a:t> are surface water. The 84 percent of this runoff occurs during wet season and 16 percent during the dry season.</a:t>
            </a:r>
          </a:p>
          <a:p>
            <a:pPr marL="285379" indent="-285379" defTabSz="913211" latinLnBrk="1">
              <a:buFont typeface="Wingdings" panose="05000000000000000000" pitchFamily="2" charset="2"/>
              <a:buChar char="§"/>
              <a:defRPr/>
            </a:pPr>
            <a:r>
              <a:rPr lang="en-US" altLang="ko-KR" sz="1500" dirty="0">
                <a:solidFill>
                  <a:schemeClr val="dk1"/>
                </a:solidFill>
              </a:rPr>
              <a:t>Annual groundwater recharge is around 6.15</a:t>
            </a:r>
            <a:r>
              <a:rPr lang="ko-KR" altLang="ko-KR" sz="1500" dirty="0">
                <a:solidFill>
                  <a:schemeClr val="dk1"/>
                </a:solidFill>
              </a:rPr>
              <a:t>㎦</a:t>
            </a:r>
            <a:r>
              <a:rPr lang="en-US" altLang="ko-KR" sz="1500" dirty="0">
                <a:solidFill>
                  <a:schemeClr val="dk1"/>
                </a:solidFill>
              </a:rPr>
              <a:t> and the </a:t>
            </a:r>
            <a:r>
              <a:rPr lang="en-US" altLang="ko-KR" sz="1500" dirty="0">
                <a:solidFill>
                  <a:schemeClr val="dk1"/>
                </a:solidFill>
                <a:latin typeface="맑은 고딕" charset="0"/>
                <a:ea typeface="맑은 고딕" charset="0"/>
              </a:rPr>
              <a:t>Potential availability is 5.97㎦// </a:t>
            </a:r>
            <a:r>
              <a:rPr lang="en-US" altLang="ko-KR" sz="1500" dirty="0">
                <a:solidFill>
                  <a:schemeClr val="dk1"/>
                </a:solidFill>
              </a:rPr>
              <a:t>Irrigated area is about 200,000ha and P</a:t>
            </a:r>
            <a:r>
              <a:rPr lang="ko-KR" altLang="ko-KR" sz="1500" dirty="0">
                <a:solidFill>
                  <a:schemeClr val="dk1"/>
                </a:solidFill>
              </a:rPr>
              <a:t>ower generation</a:t>
            </a:r>
            <a:r>
              <a:rPr lang="en-US" altLang="ko-KR" sz="1500" dirty="0">
                <a:solidFill>
                  <a:schemeClr val="dk1"/>
                </a:solidFill>
              </a:rPr>
              <a:t> capacity is 1,503MW and </a:t>
            </a:r>
            <a:r>
              <a:rPr lang="en-US" altLang="ko-KR" sz="1500" dirty="0">
                <a:solidFill>
                  <a:srgbClr val="000000"/>
                </a:solidFill>
                <a:latin typeface="맑은 고딕" charset="0"/>
                <a:ea typeface="맑은 고딕" charset="0"/>
              </a:rPr>
              <a:t>National electric supply rate </a:t>
            </a:r>
            <a:r>
              <a:rPr lang="en-US" altLang="ko-KR" sz="1500" dirty="0">
                <a:solidFill>
                  <a:schemeClr val="dk1"/>
                </a:solidFill>
                <a:latin typeface="맑은 고딕" charset="0"/>
                <a:ea typeface="맑은 고딕" charset="0"/>
              </a:rPr>
              <a:t>is 92.6%</a:t>
            </a:r>
          </a:p>
          <a:p>
            <a:pPr marL="285379" indent="-285379" defTabSz="913211" latinLnBrk="1">
              <a:buFont typeface="Wingdings" panose="05000000000000000000" pitchFamily="2" charset="2"/>
              <a:buChar char="§"/>
              <a:defRPr/>
            </a:pPr>
            <a:r>
              <a:rPr lang="en-US" altLang="ko-KR" sz="1500" dirty="0"/>
              <a:t>El Salvador </a:t>
            </a:r>
            <a:r>
              <a:rPr lang="en-US" altLang="ko-KR" sz="1500" dirty="0">
                <a:solidFill>
                  <a:schemeClr val="dk1"/>
                </a:solidFill>
              </a:rPr>
              <a:t>is located along the Pacific Ring of Fire. So, There are many</a:t>
            </a:r>
            <a:r>
              <a:rPr lang="en-US" altLang="ko-KR" sz="1500" dirty="0"/>
              <a:t> frequent earthquakes and volcanic activities.</a:t>
            </a:r>
          </a:p>
          <a:p>
            <a:pPr marL="285379" indent="-285379" defTabSz="913211" latinLnBrk="1">
              <a:buFont typeface="Wingdings" panose="05000000000000000000" pitchFamily="2" charset="2"/>
              <a:buChar char="§"/>
              <a:defRPr/>
            </a:pPr>
            <a:r>
              <a:rPr lang="ko-KR" altLang="ko-KR" sz="1500" dirty="0">
                <a:solidFill>
                  <a:schemeClr val="dk1"/>
                </a:solidFill>
              </a:rPr>
              <a:t>Single cropping is only carried out during the </a:t>
            </a:r>
            <a:r>
              <a:rPr lang="en-US" altLang="ko-KR" sz="1500" dirty="0">
                <a:solidFill>
                  <a:schemeClr val="dk1"/>
                </a:solidFill>
              </a:rPr>
              <a:t>wet</a:t>
            </a:r>
            <a:r>
              <a:rPr lang="ko-KR" altLang="ko-KR" sz="1500" dirty="0">
                <a:solidFill>
                  <a:schemeClr val="dk1"/>
                </a:solidFill>
              </a:rPr>
              <a:t> season due to </a:t>
            </a:r>
            <a:r>
              <a:rPr lang="en-US" altLang="ko-KR" sz="1500" dirty="0">
                <a:solidFill>
                  <a:schemeClr val="dk1"/>
                </a:solidFill>
              </a:rPr>
              <a:t>the shortage </a:t>
            </a:r>
            <a:r>
              <a:rPr lang="ko-KR" altLang="ko-KR" sz="1500" dirty="0">
                <a:solidFill>
                  <a:schemeClr val="dk1"/>
                </a:solidFill>
              </a:rPr>
              <a:t>of water</a:t>
            </a:r>
            <a:r>
              <a:rPr lang="en-US" altLang="ko-KR" sz="1500" dirty="0">
                <a:solidFill>
                  <a:schemeClr val="dk1"/>
                </a:solidFill>
              </a:rPr>
              <a:t> and energy</a:t>
            </a:r>
            <a:r>
              <a:rPr lang="en-US" altLang="ko-KR" sz="1500" dirty="0">
                <a:solidFill>
                  <a:schemeClr val="dk1"/>
                </a:solidFill>
                <a:latin typeface="맑은 고딕" charset="0"/>
                <a:ea typeface="맑은 고딕" charset="0"/>
              </a:rPr>
              <a:t>.</a:t>
            </a:r>
            <a:r>
              <a:rPr lang="en-US" altLang="ko-KR" sz="1500" dirty="0"/>
              <a:t> </a:t>
            </a:r>
          </a:p>
          <a:p>
            <a:pPr marL="285379" indent="-285379" defTabSz="913211" latinLnBrk="1">
              <a:buFont typeface="Wingdings" panose="05000000000000000000" pitchFamily="2" charset="2"/>
              <a:buChar char="§"/>
              <a:defRPr/>
            </a:pPr>
            <a:r>
              <a:rPr lang="en-US" altLang="ko-KR" sz="1500" dirty="0"/>
              <a:t>since the project area consists of volcanic soil, surface water is </a:t>
            </a:r>
            <a:r>
              <a:rPr lang="en-US" altLang="ko-KR" sz="1500" dirty="0">
                <a:solidFill>
                  <a:schemeClr val="dk1"/>
                </a:solidFill>
                <a:latin typeface="맑은 고딕" charset="0"/>
                <a:ea typeface="맑은 고딕" charset="0"/>
              </a:rPr>
              <a:t>insufficient for farming.</a:t>
            </a:r>
          </a:p>
          <a:p>
            <a:pPr marL="285379" indent="-285379" defTabSz="913211" latinLnBrk="1">
              <a:buFont typeface="Wingdings" panose="05000000000000000000" pitchFamily="2" charset="2"/>
              <a:buChar char="§"/>
              <a:defRPr/>
            </a:pPr>
            <a:r>
              <a:rPr lang="en-US" altLang="ko-KR" sz="1500" dirty="0">
                <a:solidFill>
                  <a:schemeClr val="dk1"/>
                </a:solidFill>
                <a:latin typeface="맑은 고딕" charset="0"/>
                <a:ea typeface="맑은 고딕" charset="0"/>
              </a:rPr>
              <a:t>therefore, this project should provide the solution to farmers to use groundwater in dry season.</a:t>
            </a:r>
            <a:endParaRPr lang="en-US" altLang="ko-KR" sz="1500" dirty="0"/>
          </a:p>
          <a:p>
            <a:pPr marL="285379" indent="-285379" defTabSz="913211" latinLnBrk="1">
              <a:buFont typeface="Wingdings" panose="05000000000000000000" pitchFamily="2" charset="2"/>
              <a:buChar char="§"/>
              <a:defRPr/>
            </a:pPr>
            <a:r>
              <a:rPr lang="en-US" altLang="ko-KR" sz="1500" dirty="0">
                <a:solidFill>
                  <a:schemeClr val="dk1"/>
                </a:solidFill>
                <a:latin typeface="맑은 고딕" charset="0"/>
                <a:ea typeface="맑은 고딕" charset="0"/>
              </a:rPr>
              <a:t>rice &amp; vegetables are Main crops of the project area</a:t>
            </a:r>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4</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517556" y="4493079"/>
            <a:ext cx="5784445" cy="390861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 worked for two years as a project manager for this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I'll introduce the project outline for your quick understanding.</a:t>
            </a:r>
          </a:p>
          <a:p>
            <a:pPr marL="0" marR="0" indent="0" algn="l" defTabSz="914400" rtl="0" eaLnBrk="1" fontAlgn="auto" latinLnBrk="0" hangingPunct="1">
              <a:lnSpc>
                <a:spcPct val="100000"/>
              </a:lnSpc>
              <a:spcBef>
                <a:spcPts val="0"/>
              </a:spcBef>
              <a:spcAft>
                <a:spcPts val="0"/>
              </a:spcAft>
              <a:buClrTx/>
              <a:buSzTx/>
              <a:buFontTx/>
              <a:buNone/>
              <a:tabLst/>
              <a:defRPr/>
            </a:pPr>
            <a:r>
              <a:rPr lang="en-PH" altLang="ko-KR" sz="1600" b="1" kern="1200" dirty="0">
                <a:solidFill>
                  <a:schemeClr val="dk1"/>
                </a:solidFill>
                <a:effectLst/>
                <a:latin typeface="+mn-lt"/>
                <a:ea typeface="+mn-ea"/>
                <a:cs typeface="+mn-cs"/>
              </a:rPr>
              <a:t>Benefit Area</a:t>
            </a:r>
            <a:r>
              <a:rPr lang="en-PH" altLang="ko-KR" sz="1600" b="1" kern="1200" baseline="0" dirty="0">
                <a:solidFill>
                  <a:schemeClr val="dk1"/>
                </a:solidFill>
                <a:effectLst/>
                <a:latin typeface="+mn-lt"/>
                <a:ea typeface="+mn-ea"/>
                <a:cs typeface="+mn-cs"/>
              </a:rPr>
              <a:t> is </a:t>
            </a:r>
            <a:r>
              <a:rPr lang="en-US" altLang="ko-KR" sz="1600" kern="1200" baseline="0" dirty="0">
                <a:solidFill>
                  <a:schemeClr val="dk1"/>
                </a:solidFill>
                <a:effectLst/>
                <a:latin typeface="+mn-lt"/>
                <a:ea typeface="+mn-ea"/>
                <a:cs typeface="+mn-cs"/>
              </a:rPr>
              <a:t>204ha.</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The total cost is $ 5.7 million, of which Koica paid $ 4.7 million and the government paid $ 1 million.</a:t>
            </a:r>
          </a:p>
          <a:p>
            <a:pPr algn="l">
              <a:lnSpc>
                <a:spcPct val="100000"/>
              </a:lnSpc>
            </a:pPr>
            <a:r>
              <a:rPr lang="en-US" dirty="0"/>
              <a:t>The main facilities are a 250 kWh solar power plant and 7 wells with a capacity of 3.4 square</a:t>
            </a:r>
            <a:r>
              <a:rPr lang="en-US" baseline="0" dirty="0"/>
              <a:t> meters</a:t>
            </a:r>
            <a:r>
              <a:rPr lang="en-US" dirty="0"/>
              <a:t>/min per</a:t>
            </a:r>
            <a:r>
              <a:rPr lang="en-US" baseline="0" dirty="0"/>
              <a:t> each well </a:t>
            </a:r>
            <a:r>
              <a:rPr lang="en-US" dirty="0"/>
              <a:t>and 11km of irrigation canals, Farmers' Union Building and multipurpose warehouse and electrical facilities.</a:t>
            </a:r>
            <a:endParaRPr lang="en-US" baseline="0" dirty="0"/>
          </a:p>
          <a:p>
            <a:pPr algn="l">
              <a:lnSpc>
                <a:spcPct val="100000"/>
              </a:lnSpc>
            </a:pPr>
            <a:endParaRPr lang="en-US"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5</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680560" y="4447416"/>
            <a:ext cx="5438140" cy="4875156"/>
          </a:xfrm>
        </p:spPr>
        <p:txBody>
          <a:bodyPr/>
          <a:lstStyle/>
          <a:p>
            <a:pPr marL="285379" indent="-285379" defTabSz="913211" latinLnBrk="1">
              <a:buFont typeface="Wingdings" panose="05000000000000000000" pitchFamily="2" charset="2"/>
              <a:buChar char="§"/>
              <a:defRPr/>
            </a:pPr>
            <a:r>
              <a:rPr lang="en-US" sz="1600" dirty="0"/>
              <a:t>When we planned this project, </a:t>
            </a:r>
          </a:p>
          <a:p>
            <a:pPr marL="285379" indent="-285379" defTabSz="913211" latinLnBrk="1">
              <a:buFont typeface="Wingdings" panose="05000000000000000000" pitchFamily="2" charset="2"/>
              <a:buChar char="§"/>
              <a:defRPr/>
            </a:pPr>
            <a:r>
              <a:rPr lang="en-US" sz="1600" dirty="0"/>
              <a:t>We had to decide whether to connect the solar power</a:t>
            </a:r>
            <a:r>
              <a:rPr lang="en-US" sz="1600" baseline="0" dirty="0"/>
              <a:t> </a:t>
            </a:r>
            <a:r>
              <a:rPr lang="en-US" sz="1600" dirty="0"/>
              <a:t>generators to the national power grid or install them individually.</a:t>
            </a:r>
          </a:p>
          <a:p>
            <a:pPr marL="285379" indent="-285379" defTabSz="913211" latinLnBrk="1">
              <a:buFont typeface="Wingdings" panose="05000000000000000000" pitchFamily="2" charset="2"/>
              <a:buChar char="§"/>
              <a:defRPr/>
            </a:pPr>
            <a:endParaRPr lang="en-US" altLang="ko-KR" sz="1600" dirty="0"/>
          </a:p>
          <a:p>
            <a:pPr marL="285379" indent="-285379" defTabSz="913211" latinLnBrk="1">
              <a:buFont typeface="Wingdings" panose="05000000000000000000" pitchFamily="2" charset="2"/>
              <a:buChar char="§"/>
              <a:defRPr/>
            </a:pPr>
            <a:r>
              <a:rPr lang="en-US" sz="1600" dirty="0"/>
              <a:t>Concept 1 consisted of four solar generators and three diesel generators and each well has a large water tank.</a:t>
            </a:r>
          </a:p>
          <a:p>
            <a:pPr marL="285379" indent="-285379" defTabSz="913211" latinLnBrk="1">
              <a:buFont typeface="Wingdings" panose="05000000000000000000" pitchFamily="2" charset="2"/>
              <a:buChar char="§"/>
              <a:defRPr/>
            </a:pPr>
            <a:r>
              <a:rPr lang="en-US" sz="1600" dirty="0"/>
              <a:t>On Concept 1, we need to install 3 diesel generators and 7 water tanks for irrigation on cloudy days.</a:t>
            </a:r>
          </a:p>
          <a:p>
            <a:pPr marL="285379" indent="-285379" defTabSz="913211" latinLnBrk="1">
              <a:buFont typeface="Wingdings" panose="05000000000000000000" pitchFamily="2" charset="2"/>
              <a:buChar char="§"/>
              <a:defRPr/>
            </a:pPr>
            <a:endParaRPr lang="en-US" altLang="ko-KR" sz="1600" dirty="0"/>
          </a:p>
          <a:p>
            <a:pPr marL="285379" indent="-285379" defTabSz="913211" latinLnBrk="1">
              <a:buFont typeface="Wingdings" panose="05000000000000000000" pitchFamily="2" charset="2"/>
              <a:buChar char="§"/>
              <a:defRPr/>
            </a:pPr>
            <a:r>
              <a:rPr lang="en-US" sz="1600" dirty="0"/>
              <a:t>Concept 2 is a concentrated solar power plant and 7 wells are connected to the national power grid.</a:t>
            </a:r>
          </a:p>
          <a:p>
            <a:pPr marL="285379" marR="0" indent="-285379" algn="l" defTabSz="913211"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en-US" sz="1600" dirty="0"/>
              <a:t>On Concept 2,</a:t>
            </a:r>
            <a:r>
              <a:rPr lang="en-US" sz="1600" baseline="0" dirty="0"/>
              <a:t> </a:t>
            </a:r>
            <a:r>
              <a:rPr lang="en-US" sz="1600" dirty="0"/>
              <a:t>All solar generators could be installed in one place and the power generation could be sold to the national power grid.</a:t>
            </a:r>
          </a:p>
          <a:p>
            <a:pPr marL="285379" indent="-285379" defTabSz="913211" latinLnBrk="1">
              <a:buFont typeface="Wingdings" panose="05000000000000000000" pitchFamily="2" charset="2"/>
              <a:buChar char="§"/>
              <a:defRPr/>
            </a:pPr>
            <a:r>
              <a:rPr lang="en-US" dirty="0"/>
              <a:t>and the generated power (which is 250 kWh, less than 5 hours a day) can cover the operating cost of 7 water pumps.</a:t>
            </a:r>
          </a:p>
          <a:p>
            <a:pPr marL="285379" marR="0" indent="-285379" algn="l" defTabSz="913211" rtl="0" eaLnBrk="1" fontAlgn="auto" latinLnBrk="1" hangingPunct="1">
              <a:lnSpc>
                <a:spcPct val="100000"/>
              </a:lnSpc>
              <a:spcBef>
                <a:spcPts val="0"/>
              </a:spcBef>
              <a:spcAft>
                <a:spcPts val="0"/>
              </a:spcAft>
              <a:buClrTx/>
              <a:buSzTx/>
              <a:buFont typeface="Wingdings" panose="05000000000000000000" pitchFamily="2" charset="2"/>
              <a:buChar char="§"/>
              <a:tabLst/>
              <a:defRPr/>
            </a:pPr>
            <a:r>
              <a:rPr lang="en-US" sz="1200" dirty="0"/>
              <a:t>All wells are connected to the national power</a:t>
            </a:r>
            <a:r>
              <a:rPr lang="en-US" sz="1200" baseline="0" dirty="0"/>
              <a:t> </a:t>
            </a:r>
            <a:r>
              <a:rPr lang="en-US" sz="1200" dirty="0"/>
              <a:t>grid, so we can use electricity at any time.</a:t>
            </a:r>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6</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13211" latinLnBrk="1">
              <a:defRPr/>
            </a:pPr>
            <a:r>
              <a:rPr lang="en-US" altLang="ko-KR" sz="1600" b="1" dirty="0">
                <a:solidFill>
                  <a:schemeClr val="dk1"/>
                </a:solidFill>
              </a:rPr>
              <a:t>- We calculated the cost of Concept 1(the original plan) and Concept 2</a:t>
            </a:r>
          </a:p>
          <a:p>
            <a:pPr defTabSz="913211" latinLnBrk="1">
              <a:defRPr/>
            </a:pPr>
            <a:endParaRPr lang="en-US" altLang="ko-KR" sz="1600" b="1" dirty="0">
              <a:solidFill>
                <a:schemeClr val="dk1"/>
              </a:solidFill>
            </a:endParaRPr>
          </a:p>
          <a:p>
            <a:pPr defTabSz="913211" latinLnBrk="1">
              <a:defRPr/>
            </a:pPr>
            <a:r>
              <a:rPr lang="en-US" altLang="ko-KR" sz="1600" b="1" dirty="0"/>
              <a:t>- Development cost </a:t>
            </a:r>
            <a:r>
              <a:rPr lang="en-US" altLang="ko-KR" sz="1600" b="1" dirty="0">
                <a:solidFill>
                  <a:schemeClr val="dk1"/>
                </a:solidFill>
              </a:rPr>
              <a:t>of Concept 1 is  $ </a:t>
            </a:r>
            <a:r>
              <a:rPr lang="en-US" altLang="ko-KR" sz="1600" b="1" dirty="0"/>
              <a:t>2.7million and </a:t>
            </a:r>
            <a:r>
              <a:rPr lang="es-ES" altLang="ko-KR" sz="1600" b="1" dirty="0"/>
              <a:t>O&amp;M </a:t>
            </a:r>
            <a:r>
              <a:rPr lang="en-US" altLang="ko-KR" sz="1600" b="1" dirty="0"/>
              <a:t>cost is $56,400</a:t>
            </a:r>
          </a:p>
          <a:p>
            <a:pPr defTabSz="913211" latinLnBrk="1">
              <a:defRPr/>
            </a:pPr>
            <a:r>
              <a:rPr lang="en-US" altLang="ko-KR" sz="1600" b="1" dirty="0"/>
              <a:t>- Development cost </a:t>
            </a:r>
            <a:r>
              <a:rPr lang="en-US" altLang="ko-KR" sz="1600" b="1" dirty="0">
                <a:solidFill>
                  <a:schemeClr val="dk1"/>
                </a:solidFill>
              </a:rPr>
              <a:t>of Concept 2 is  $ </a:t>
            </a:r>
            <a:r>
              <a:rPr lang="en-US" altLang="ko-KR" sz="1600" b="1" dirty="0"/>
              <a:t>2.4million and </a:t>
            </a:r>
            <a:r>
              <a:rPr lang="es-ES" altLang="ko-KR" sz="1600" b="1" dirty="0"/>
              <a:t>O&amp;M </a:t>
            </a:r>
            <a:r>
              <a:rPr lang="en-US" altLang="ko-KR" sz="1600" b="1" dirty="0"/>
              <a:t>cost is $13,400</a:t>
            </a:r>
          </a:p>
          <a:p>
            <a:pPr defTabSz="913211" latinLnBrk="1">
              <a:defRPr/>
            </a:pPr>
            <a:r>
              <a:rPr lang="en-US" altLang="ko-KR" sz="1600" b="1" dirty="0"/>
              <a:t>- Development cost of Concept 2  is 90% of Concept 1 </a:t>
            </a:r>
          </a:p>
          <a:p>
            <a:pPr defTabSz="913211" latinLnBrk="1">
              <a:defRPr/>
            </a:pPr>
            <a:r>
              <a:rPr lang="en-US" altLang="ko-KR" sz="1600" b="1" dirty="0"/>
              <a:t>- and O&amp;M cost of Concept 2 is 23% of Concept 1.</a:t>
            </a:r>
          </a:p>
          <a:p>
            <a:pPr defTabSz="913211" latinLnBrk="1">
              <a:defRPr/>
            </a:pPr>
            <a:r>
              <a:rPr lang="en-US" altLang="ko-KR" sz="1600" b="1" dirty="0"/>
              <a:t>- After cost analysis of Concept 1, we can find development cost is majorly occupied with water tanks and land acquisition.</a:t>
            </a:r>
          </a:p>
          <a:p>
            <a:pPr defTabSz="913211" latinLnBrk="1">
              <a:defRPr/>
            </a:pPr>
            <a:r>
              <a:rPr lang="en-US" altLang="ko-KR" sz="1600" b="1" dirty="0"/>
              <a:t> and diesel for generation. </a:t>
            </a:r>
          </a:p>
          <a:p>
            <a:pPr defTabSz="913211" latinLnBrk="1">
              <a:defRPr/>
            </a:pPr>
            <a:r>
              <a:rPr lang="en-US" altLang="ko-KR" sz="1600" b="1" dirty="0"/>
              <a:t>- Concept 2 was chosen by considering cost analysis like this.</a:t>
            </a:r>
            <a:endParaRPr lang="en-US" altLang="ko-KR" sz="1600" b="1" dirty="0">
              <a:solidFill>
                <a:srgbClr val="000000"/>
              </a:solidFill>
            </a:endParaRPr>
          </a:p>
          <a:p>
            <a:pPr defTabSz="913211" latinLnBrk="1">
              <a:defRPr/>
            </a:pPr>
            <a:endParaRPr lang="en-US" altLang="ko-KR" sz="1600" dirty="0">
              <a:solidFill>
                <a:schemeClr val="dk1"/>
              </a:solidFill>
            </a:endParaRPr>
          </a:p>
          <a:p>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7</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588435" y="4462638"/>
            <a:ext cx="5764307" cy="3908613"/>
          </a:xfrm>
        </p:spPr>
        <p:txBody>
          <a:bodyPr/>
          <a:lstStyle/>
          <a:p>
            <a:pPr defTabSz="913211">
              <a:defRPr/>
            </a:pPr>
            <a:r>
              <a:rPr lang="es-ES" altLang="ko-KR" sz="1600" b="1" dirty="0"/>
              <a:t>these are the picture of SOLAR PANELS, </a:t>
            </a:r>
            <a:r>
              <a:rPr lang="en-US" altLang="ko-KR" sz="1600" b="1" dirty="0"/>
              <a:t> transformer and inverters and irrigational canal.</a:t>
            </a:r>
            <a:r>
              <a:rPr lang="es-ES" altLang="ko-KR" sz="1600" b="1" dirty="0"/>
              <a:t> </a:t>
            </a:r>
          </a:p>
          <a:p>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8</a:t>
            </a:fld>
            <a:endParaRPr lang="en-US" dirty="0"/>
          </a:p>
        </p:txBody>
      </p:sp>
    </p:spTree>
    <p:extLst>
      <p:ext uri="{BB962C8B-B14F-4D97-AF65-F5344CB8AC3E}">
        <p14:creationId xmlns:p14="http://schemas.microsoft.com/office/powerpoint/2010/main" val="236456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13211" latinLnBrk="1">
              <a:defRPr/>
            </a:pPr>
            <a:r>
              <a:rPr lang="en-US" altLang="ko-KR" sz="1600" dirty="0">
                <a:solidFill>
                  <a:schemeClr val="dk1"/>
                </a:solidFill>
              </a:rPr>
              <a:t>Also,</a:t>
            </a:r>
            <a:r>
              <a:rPr lang="en-US" altLang="ko-KR" sz="1600" baseline="0" dirty="0">
                <a:solidFill>
                  <a:schemeClr val="dk1"/>
                </a:solidFill>
              </a:rPr>
              <a:t> </a:t>
            </a:r>
            <a:r>
              <a:rPr lang="en-US" altLang="ko-KR" sz="1600" dirty="0">
                <a:solidFill>
                  <a:schemeClr val="dk1"/>
                </a:solidFill>
              </a:rPr>
              <a:t>We compared the production before and after of this project.</a:t>
            </a:r>
          </a:p>
          <a:p>
            <a:pPr defTabSz="913211" latinLnBrk="1">
              <a:defRPr/>
            </a:pPr>
            <a:r>
              <a:rPr lang="en-US" altLang="ko-KR" sz="1600" dirty="0"/>
              <a:t>Because we are able</a:t>
            </a:r>
            <a:r>
              <a:rPr lang="en-US" altLang="ko-KR" sz="1600" baseline="0" dirty="0"/>
              <a:t> to </a:t>
            </a:r>
            <a:r>
              <a:rPr lang="en-US" altLang="ko-KR" sz="1600" dirty="0"/>
              <a:t>provide sufficient irrigational water in dry season, </a:t>
            </a:r>
          </a:p>
          <a:p>
            <a:pPr defTabSz="913211" latinLnBrk="1">
              <a:defRPr/>
            </a:pPr>
            <a:r>
              <a:rPr lang="en-US" altLang="ko-KR" sz="1600" dirty="0"/>
              <a:t>production and farmer's income can be increased by 152% and 195% respectively.</a:t>
            </a:r>
            <a:endParaRPr lang="ko-KR" altLang="ko-KR" sz="1600" dirty="0">
              <a:solidFill>
                <a:schemeClr val="dk1"/>
              </a:solidFill>
            </a:endParaRPr>
          </a:p>
          <a:p>
            <a:endParaRPr lang="en-US" altLang="ko-KR" baseline="0" dirty="0"/>
          </a:p>
        </p:txBody>
      </p:sp>
      <p:sp>
        <p:nvSpPr>
          <p:cNvPr id="4" name="슬라이드 번호 개체 틀 3"/>
          <p:cNvSpPr>
            <a:spLocks noGrp="1"/>
          </p:cNvSpPr>
          <p:nvPr>
            <p:ph type="sldNum" sz="quarter" idx="10"/>
          </p:nvPr>
        </p:nvSpPr>
        <p:spPr/>
        <p:txBody>
          <a:bodyPr/>
          <a:lstStyle/>
          <a:p>
            <a:fld id="{E308D5E1-6C1E-4C7D-8BAC-E3BEBE3D42DE}" type="slidenum">
              <a:rPr lang="en-US" smtClean="0"/>
              <a:pPr/>
              <a:t>9</a:t>
            </a:fld>
            <a:endParaRPr lang="en-US" dirty="0"/>
          </a:p>
        </p:txBody>
      </p:sp>
    </p:spTree>
    <p:extLst>
      <p:ext uri="{BB962C8B-B14F-4D97-AF65-F5344CB8AC3E}">
        <p14:creationId xmlns:p14="http://schemas.microsoft.com/office/powerpoint/2010/main" val="236456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4925" y="2923733"/>
            <a:ext cx="7772400" cy="1297442"/>
          </a:xfrm>
        </p:spPr>
        <p:txBody>
          <a:bodyPr anchor="b">
            <a:normAutofit/>
          </a:bodyPr>
          <a:lstStyle>
            <a:lvl1pPr algn="l">
              <a:lnSpc>
                <a:spcPct val="100000"/>
              </a:lnSpc>
              <a:defRPr sz="3600" b="1">
                <a:solidFill>
                  <a:srgbClr val="00B05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04925" y="4364332"/>
            <a:ext cx="6858000" cy="537256"/>
          </a:xfrm>
        </p:spPr>
        <p:txBody>
          <a:bodyPr/>
          <a:lstStyle>
            <a:lvl1pPr marL="0" indent="0" algn="l">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00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BF09F-10E2-462F-AB95-10F2EE2DD058}" type="slidenum">
              <a:rPr lang="en-US" smtClean="0"/>
              <a:pPr/>
              <a:t>‹#›</a:t>
            </a:fld>
            <a:endParaRPr lang="en-US"/>
          </a:p>
        </p:txBody>
      </p:sp>
    </p:spTree>
    <p:extLst>
      <p:ext uri="{BB962C8B-B14F-4D97-AF65-F5344CB8AC3E}">
        <p14:creationId xmlns:p14="http://schemas.microsoft.com/office/powerpoint/2010/main" val="133561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BF09F-10E2-462F-AB95-10F2EE2DD058}" type="slidenum">
              <a:rPr lang="en-US" smtClean="0"/>
              <a:pPr/>
              <a:t>‹#›</a:t>
            </a:fld>
            <a:endParaRPr lang="en-US"/>
          </a:p>
        </p:txBody>
      </p:sp>
    </p:spTree>
    <p:extLst>
      <p:ext uri="{BB962C8B-B14F-4D97-AF65-F5344CB8AC3E}">
        <p14:creationId xmlns:p14="http://schemas.microsoft.com/office/powerpoint/2010/main" val="10124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8462963" y="6056542"/>
            <a:ext cx="681037" cy="6308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8650" y="1"/>
            <a:ext cx="7886700" cy="967400"/>
          </a:xfrm>
        </p:spPr>
        <p:txBody>
          <a:bodyPr>
            <a:normAutofit/>
          </a:bodyPr>
          <a:lstStyle>
            <a:lvl1pPr>
              <a:defRPr sz="2800" b="1">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Content Placeholder 2"/>
          <p:cNvSpPr>
            <a:spLocks noGrp="1"/>
          </p:cNvSpPr>
          <p:nvPr>
            <p:ph idx="1" hasCustomPrompt="1"/>
          </p:nvPr>
        </p:nvSpPr>
        <p:spPr>
          <a:xfrm>
            <a:off x="628650" y="1222057"/>
            <a:ext cx="7886700" cy="46161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vl2pPr marL="685800" indent="-228600">
              <a:buFont typeface="Arial" panose="020B0604020202020204" pitchFamily="34" charset="0"/>
              <a:buChar char="‒"/>
              <a:defRPr>
                <a:solidFill>
                  <a:srgbClr val="0000FF"/>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200">
                <a:solidFill>
                  <a:srgbClr val="FF0000"/>
                </a:solidFill>
                <a:latin typeface="Arial" panose="020B0604020202020204" pitchFamily="34" charset="0"/>
                <a:cs typeface="Arial" panose="020B0604020202020204" pitchFamily="34" charset="0"/>
              </a:defRPr>
            </a:lvl3pPr>
            <a:lvl4pPr marL="1600200" indent="-228600">
              <a:buFont typeface="Wingdings" panose="05000000000000000000" pitchFamily="2" charset="2"/>
              <a:buChar char="Ø"/>
              <a:defRPr sz="20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8587127" y="6203233"/>
            <a:ext cx="432707"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2D7BF09F-10E2-462F-AB95-10F2EE2DD058}" type="slidenum">
              <a:rPr lang="en-US" smtClean="0"/>
              <a:pPr/>
              <a:t>‹#›</a:t>
            </a:fld>
            <a:endParaRPr lang="en-US" dirty="0"/>
          </a:p>
        </p:txBody>
      </p:sp>
      <p:sp>
        <p:nvSpPr>
          <p:cNvPr id="14" name="Rectangle 13"/>
          <p:cNvSpPr/>
          <p:nvPr userDrawn="1"/>
        </p:nvSpPr>
        <p:spPr>
          <a:xfrm>
            <a:off x="0" y="1049438"/>
            <a:ext cx="914400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3923"/>
            <a:ext cx="914400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46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BF09F-10E2-462F-AB95-10F2EE2DD058}" type="slidenum">
              <a:rPr lang="en-US" smtClean="0"/>
              <a:pPr/>
              <a:t>‹#›</a:t>
            </a:fld>
            <a:endParaRPr lang="en-US"/>
          </a:p>
        </p:txBody>
      </p:sp>
    </p:spTree>
    <p:extLst>
      <p:ext uri="{BB962C8B-B14F-4D97-AF65-F5344CB8AC3E}">
        <p14:creationId xmlns:p14="http://schemas.microsoft.com/office/powerpoint/2010/main" val="404388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BF09F-10E2-462F-AB95-10F2EE2DD058}" type="slidenum">
              <a:rPr lang="en-US" smtClean="0"/>
              <a:pPr/>
              <a:t>‹#›</a:t>
            </a:fld>
            <a:endParaRPr lang="en-US"/>
          </a:p>
        </p:txBody>
      </p:sp>
    </p:spTree>
    <p:extLst>
      <p:ext uri="{BB962C8B-B14F-4D97-AF65-F5344CB8AC3E}">
        <p14:creationId xmlns:p14="http://schemas.microsoft.com/office/powerpoint/2010/main" val="390199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BF09F-10E2-462F-AB95-10F2EE2DD058}" type="slidenum">
              <a:rPr lang="en-US" smtClean="0"/>
              <a:pPr/>
              <a:t>‹#›</a:t>
            </a:fld>
            <a:endParaRPr lang="en-US"/>
          </a:p>
        </p:txBody>
      </p:sp>
    </p:spTree>
    <p:extLst>
      <p:ext uri="{BB962C8B-B14F-4D97-AF65-F5344CB8AC3E}">
        <p14:creationId xmlns:p14="http://schemas.microsoft.com/office/powerpoint/2010/main" val="111424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BF09F-10E2-462F-AB95-10F2EE2DD058}" type="slidenum">
              <a:rPr lang="en-US" smtClean="0"/>
              <a:pPr/>
              <a:t>‹#›</a:t>
            </a:fld>
            <a:endParaRPr lang="en-US"/>
          </a:p>
        </p:txBody>
      </p:sp>
    </p:spTree>
    <p:extLst>
      <p:ext uri="{BB962C8B-B14F-4D97-AF65-F5344CB8AC3E}">
        <p14:creationId xmlns:p14="http://schemas.microsoft.com/office/powerpoint/2010/main" val="3069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BF09F-10E2-462F-AB95-10F2EE2DD058}" type="slidenum">
              <a:rPr lang="en-US" smtClean="0"/>
              <a:pPr/>
              <a:t>‹#›</a:t>
            </a:fld>
            <a:endParaRPr lang="en-US"/>
          </a:p>
        </p:txBody>
      </p:sp>
    </p:spTree>
    <p:extLst>
      <p:ext uri="{BB962C8B-B14F-4D97-AF65-F5344CB8AC3E}">
        <p14:creationId xmlns:p14="http://schemas.microsoft.com/office/powerpoint/2010/main" val="131946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BF09F-10E2-462F-AB95-10F2EE2DD058}" type="slidenum">
              <a:rPr lang="en-US" smtClean="0"/>
              <a:pPr/>
              <a:t>‹#›</a:t>
            </a:fld>
            <a:endParaRPr lang="en-US"/>
          </a:p>
        </p:txBody>
      </p:sp>
    </p:spTree>
    <p:extLst>
      <p:ext uri="{BB962C8B-B14F-4D97-AF65-F5344CB8AC3E}">
        <p14:creationId xmlns:p14="http://schemas.microsoft.com/office/powerpoint/2010/main" val="375565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BF09F-10E2-462F-AB95-10F2EE2DD058}" type="slidenum">
              <a:rPr lang="en-US" smtClean="0"/>
              <a:pPr/>
              <a:t>‹#›</a:t>
            </a:fld>
            <a:endParaRPr lang="en-US"/>
          </a:p>
        </p:txBody>
      </p:sp>
    </p:spTree>
    <p:extLst>
      <p:ext uri="{BB962C8B-B14F-4D97-AF65-F5344CB8AC3E}">
        <p14:creationId xmlns:p14="http://schemas.microsoft.com/office/powerpoint/2010/main" val="383754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BF09F-10E2-462F-AB95-10F2EE2DD058}" type="slidenum">
              <a:rPr lang="en-US" smtClean="0"/>
              <a:pPr/>
              <a:t>‹#›</a:t>
            </a:fld>
            <a:endParaRPr lang="en-US"/>
          </a:p>
        </p:txBody>
      </p:sp>
    </p:spTree>
    <p:extLst>
      <p:ext uri="{BB962C8B-B14F-4D97-AF65-F5344CB8AC3E}">
        <p14:creationId xmlns:p14="http://schemas.microsoft.com/office/powerpoint/2010/main" val="874268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4.jpeg"/><Relationship Id="rId4" Type="http://schemas.openxmlformats.org/officeDocument/2006/relationships/image" Target="../media/image32.jpeg"/><Relationship Id="rId9"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kr/url?sa=i&amp;rct=j&amp;q=&amp;esrc=s&amp;source=images&amp;cd=&amp;cad=rja&amp;uact=8&amp;ved=0ahUKEwjl-5ju4ebSAhVFybwKHa7HCCAQjRwIBw&amp;url=http://blog.naver.com/PostView.nhn?blogId=kwater053&amp;logNo=30174320339&amp;bvm=bv.150120842,d.dGc&amp;psig=AFQjCNGvV8qkelDoPWZILIIJ0Pzdt7fEWA&amp;ust=149015706932461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http://www.westernconsultancy.com/Western%20Consultancy%20_%20Just%20another%20WordPress%20site_files/Submersible%20Pump.jpg"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03_KRC 사업\03_에너지사업처(2018)\11.수상태양광 홍보 및 주민설명회 자료\2.주민설명회\관련 이미지\슬라이드 배경.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63" t="4198" r="1075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1925" y="1038262"/>
            <a:ext cx="9271000" cy="2803488"/>
          </a:xfrm>
        </p:spPr>
        <p:txBody>
          <a:bodyPr anchor="ctr">
            <a:noAutofit/>
          </a:bodyPr>
          <a:lstStyle/>
          <a:p>
            <a:pPr algn="r">
              <a:lnSpc>
                <a:spcPct val="150000"/>
              </a:lnSpc>
            </a:pPr>
            <a:r>
              <a:rPr lang="en-US" sz="2600" spc="-150" dirty="0">
                <a:solidFill>
                  <a:schemeClr val="tx1"/>
                </a:solidFill>
              </a:rPr>
              <a:t>Application of the ground water</a:t>
            </a:r>
            <a:br>
              <a:rPr lang="en-US" sz="2600" spc="-150" dirty="0">
                <a:solidFill>
                  <a:schemeClr val="tx1"/>
                </a:solidFill>
              </a:rPr>
            </a:br>
            <a:r>
              <a:rPr lang="en-US" sz="2600" spc="-150" dirty="0">
                <a:solidFill>
                  <a:schemeClr val="tx1"/>
                </a:solidFill>
              </a:rPr>
              <a:t>irrigation system using solar power generation</a:t>
            </a:r>
            <a:br>
              <a:rPr lang="en-US" sz="2600" spc="-150" dirty="0">
                <a:solidFill>
                  <a:schemeClr val="tx1"/>
                </a:solidFill>
              </a:rPr>
            </a:br>
            <a:r>
              <a:rPr lang="en-US" sz="2600" spc="-150" dirty="0">
                <a:solidFill>
                  <a:schemeClr val="tx1"/>
                </a:solidFill>
              </a:rPr>
              <a:t>as a </a:t>
            </a:r>
            <a:r>
              <a:rPr lang="en-US" altLang="ko-KR" sz="2600" spc="-150" dirty="0">
                <a:solidFill>
                  <a:schemeClr val="tx1"/>
                </a:solidFill>
                <a:latin typeface="맑은 고딕" charset="0"/>
                <a:ea typeface="맑은 고딕" charset="0"/>
              </a:rPr>
              <a:t>Water-Energy-Food-Nexus</a:t>
            </a:r>
            <a:r>
              <a:rPr lang="en-US" sz="2600" spc="-150" dirty="0">
                <a:solidFill>
                  <a:schemeClr val="tx1"/>
                </a:solidFill>
              </a:rPr>
              <a:t> model project</a:t>
            </a:r>
          </a:p>
        </p:txBody>
      </p:sp>
      <p:sp>
        <p:nvSpPr>
          <p:cNvPr id="3" name="Subtitle 2"/>
          <p:cNvSpPr>
            <a:spLocks noGrp="1"/>
          </p:cNvSpPr>
          <p:nvPr>
            <p:ph type="subTitle" idx="1"/>
          </p:nvPr>
        </p:nvSpPr>
        <p:spPr>
          <a:xfrm>
            <a:off x="5774097" y="3771168"/>
            <a:ext cx="2884128" cy="407748"/>
          </a:xfrm>
        </p:spPr>
        <p:txBody>
          <a:bodyPr>
            <a:normAutofit lnSpcReduction="10000"/>
          </a:bodyPr>
          <a:lstStyle/>
          <a:p>
            <a:pPr algn="ctr"/>
            <a:r>
              <a:rPr lang="en-US" b="1" dirty="0"/>
              <a:t>BONGKYUN, KIM</a:t>
            </a:r>
          </a:p>
        </p:txBody>
      </p:sp>
      <p:grpSp>
        <p:nvGrpSpPr>
          <p:cNvPr id="4" name="그룹 3"/>
          <p:cNvGrpSpPr/>
          <p:nvPr/>
        </p:nvGrpSpPr>
        <p:grpSpPr>
          <a:xfrm>
            <a:off x="2086754" y="6166732"/>
            <a:ext cx="4971271" cy="432048"/>
            <a:chOff x="2628622" y="4036302"/>
            <a:chExt cx="4971271" cy="432048"/>
          </a:xfrm>
        </p:grpSpPr>
        <p:sp>
          <p:nvSpPr>
            <p:cNvPr id="6" name="Rectangle 5"/>
            <p:cNvSpPr/>
            <p:nvPr/>
          </p:nvSpPr>
          <p:spPr>
            <a:xfrm>
              <a:off x="3226857" y="4067660"/>
              <a:ext cx="4373036" cy="369332"/>
            </a:xfrm>
            <a:prstGeom prst="rect">
              <a:avLst/>
            </a:prstGeom>
          </p:spPr>
          <p:txBody>
            <a:bodyPr wrap="square">
              <a:spAutoFit/>
            </a:bodyPr>
            <a:lstStyle/>
            <a:p>
              <a:pPr algn="ctr"/>
              <a:r>
                <a:rPr lang="en-US" b="1" i="1" spc="-150" dirty="0">
                  <a:latin typeface="Arial" panose="020B0604020202020204" pitchFamily="34" charset="0"/>
                  <a:cs typeface="Arial" panose="020B0604020202020204" pitchFamily="34" charset="0"/>
                </a:rPr>
                <a:t>Korea Rural Community Corporation</a:t>
              </a:r>
            </a:p>
          </p:txBody>
        </p:sp>
        <p:pic>
          <p:nvPicPr>
            <p:cNvPr id="5" name="image3.png" descr="mark"/>
            <p:cNvPicPr/>
            <p:nvPr/>
          </p:nvPicPr>
          <p:blipFill>
            <a:blip r:embed="rId4" cstate="print">
              <a:extLst/>
            </a:blip>
            <a:stretch>
              <a:fillRect/>
            </a:stretch>
          </p:blipFill>
          <p:spPr>
            <a:xfrm>
              <a:off x="2628622" y="4036302"/>
              <a:ext cx="798874" cy="432048"/>
            </a:xfrm>
            <a:prstGeom prst="rect">
              <a:avLst/>
            </a:prstGeom>
            <a:ln w="12700">
              <a:miter lim="400000"/>
            </a:ln>
          </p:spPr>
        </p:pic>
      </p:grpSp>
      <p:sp>
        <p:nvSpPr>
          <p:cNvPr id="9" name="TextBox 8"/>
          <p:cNvSpPr txBox="1"/>
          <p:nvPr/>
        </p:nvSpPr>
        <p:spPr>
          <a:xfrm>
            <a:off x="0" y="76200"/>
            <a:ext cx="3764936" cy="690445"/>
          </a:xfrm>
          <a:prstGeom prst="rect">
            <a:avLst/>
          </a:prstGeom>
          <a:noFill/>
        </p:spPr>
        <p:txBody>
          <a:bodyPr wrap="square" rtlCol="0">
            <a:spAutoFit/>
          </a:bodyPr>
          <a:lstStyle/>
          <a:p>
            <a:pPr algn="ctr">
              <a:lnSpc>
                <a:spcPct val="80000"/>
              </a:lnSpc>
            </a:pPr>
            <a:r>
              <a:rPr lang="en-US" altLang="ko-KR" sz="2400"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3434015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10</a:t>
            </a:fld>
            <a:endParaRPr lang="en-US" dirty="0"/>
          </a:p>
        </p:txBody>
      </p:sp>
      <p:graphicFrame>
        <p:nvGraphicFramePr>
          <p:cNvPr id="5" name="표 4"/>
          <p:cNvGraphicFramePr>
            <a:graphicFrameLocks noGrp="1"/>
          </p:cNvGraphicFramePr>
          <p:nvPr>
            <p:extLst>
              <p:ext uri="{D42A27DB-BD31-4B8C-83A1-F6EECF244321}">
                <p14:modId xmlns:p14="http://schemas.microsoft.com/office/powerpoint/2010/main" val="189395032"/>
              </p:ext>
            </p:extLst>
          </p:nvPr>
        </p:nvGraphicFramePr>
        <p:xfrm>
          <a:off x="245285" y="2381793"/>
          <a:ext cx="8647255" cy="1327785"/>
        </p:xfrm>
        <a:graphic>
          <a:graphicData uri="http://schemas.openxmlformats.org/drawingml/2006/table">
            <a:tbl>
              <a:tblPr>
                <a:tableStyleId>{5940675A-B579-460E-94D1-54222C63F5DA}</a:tableStyleId>
              </a:tblPr>
              <a:tblGrid>
                <a:gridCol w="910415">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893421">
                  <a:extLst>
                    <a:ext uri="{9D8B030D-6E8A-4147-A177-3AD203B41FA5}">
                      <a16:colId xmlns:a16="http://schemas.microsoft.com/office/drawing/2014/main" val="20004"/>
                    </a:ext>
                  </a:extLst>
                </a:gridCol>
                <a:gridCol w="2427119">
                  <a:extLst>
                    <a:ext uri="{9D8B030D-6E8A-4147-A177-3AD203B41FA5}">
                      <a16:colId xmlns:a16="http://schemas.microsoft.com/office/drawing/2014/main" val="20005"/>
                    </a:ext>
                  </a:extLst>
                </a:gridCol>
              </a:tblGrid>
              <a:tr h="195083">
                <a:tc rowSpan="2">
                  <a:txBody>
                    <a:bodyPr/>
                    <a:lstStyle/>
                    <a:p>
                      <a:pPr algn="ctr" rtl="0" fontAlgn="ctr"/>
                      <a:r>
                        <a:rPr lang="en-US" altLang="ko-KR" sz="1400" b="1" dirty="0">
                          <a:solidFill>
                            <a:srgbClr val="FF0000"/>
                          </a:solidFill>
                        </a:rPr>
                        <a:t>Concept 2</a:t>
                      </a:r>
                      <a:r>
                        <a:rPr lang="en-US" altLang="ko-KR" sz="1400" b="1" kern="1200" dirty="0">
                          <a:solidFill>
                            <a:srgbClr val="FF0000"/>
                          </a:solidFill>
                          <a:latin typeface="+mn-lt"/>
                          <a:ea typeface="+mn-ea"/>
                          <a:cs typeface="+mn-cs"/>
                        </a:rPr>
                        <a:t> </a:t>
                      </a:r>
                      <a:endParaRPr lang="en-US" altLang="ko-KR" sz="1400" u="none" strike="noStrike" kern="1200" dirty="0">
                        <a:solidFill>
                          <a:schemeClr val="tx1"/>
                        </a:solidFill>
                        <a:effectLst/>
                        <a:latin typeface="+mj-lt"/>
                        <a:ea typeface="+mn-ea"/>
                        <a:cs typeface="+mn-cs"/>
                      </a:endParaRPr>
                    </a:p>
                  </a:txBody>
                  <a:tcPr marL="9525" marR="9525" marT="9525" marB="0" anchor="ctr">
                    <a:solidFill>
                      <a:srgbClr val="99CCFF"/>
                    </a:solidFill>
                  </a:tcPr>
                </a:tc>
                <a:tc gridSpan="3">
                  <a:txBody>
                    <a:bodyPr/>
                    <a:lstStyle/>
                    <a:p>
                      <a:pPr algn="ctr" rtl="0" fontAlgn="ctr"/>
                      <a:r>
                        <a:rPr lang="en-US" altLang="ko-KR" sz="1400" u="none" strike="noStrike" kern="1200" dirty="0">
                          <a:effectLst/>
                        </a:rPr>
                        <a:t>Cost($)</a:t>
                      </a:r>
                      <a:endParaRPr lang="en-US" altLang="ko-KR" sz="1400" u="none" strike="noStrike" kern="1200" dirty="0">
                        <a:solidFill>
                          <a:schemeClr val="tx1"/>
                        </a:solidFill>
                        <a:effectLst/>
                        <a:latin typeface="+mj-lt"/>
                        <a:ea typeface="+mn-ea"/>
                        <a:cs typeface="+mn-cs"/>
                      </a:endParaRPr>
                    </a:p>
                  </a:txBody>
                  <a:tcPr marL="9525" marR="9525" marT="9525" marB="0" anchor="ctr">
                    <a:solidFill>
                      <a:srgbClr val="99CCFF"/>
                    </a:solidFill>
                  </a:tcPr>
                </a:tc>
                <a:tc hMerge="1">
                  <a:txBody>
                    <a:bodyPr/>
                    <a:lstStyle/>
                    <a:p>
                      <a:pPr latinLnBrk="1"/>
                      <a:endParaRPr lang="ko-KR" altLang="en-US"/>
                    </a:p>
                  </a:txBody>
                  <a:tcPr/>
                </a:tc>
                <a:tc hMerge="1">
                  <a:txBody>
                    <a:bodyPr/>
                    <a:lstStyle/>
                    <a:p>
                      <a:pPr algn="ctr" rtl="0" fontAlgn="ctr"/>
                      <a:endParaRPr lang="en-US" altLang="ko-KR" sz="1600" u="none" strike="noStrike" kern="1200" dirty="0">
                        <a:solidFill>
                          <a:schemeClr val="tx1"/>
                        </a:solidFill>
                        <a:effectLst/>
                        <a:latin typeface="+mj-lt"/>
                        <a:ea typeface="+mn-ea"/>
                        <a:cs typeface="+mn-cs"/>
                      </a:endParaRPr>
                    </a:p>
                  </a:txBody>
                  <a:tcPr marL="9525" marR="9525" marT="9525" marB="0" anchor="ctr">
                    <a:solidFill>
                      <a:srgbClr val="99CCFF"/>
                    </a:solidFill>
                  </a:tcPr>
                </a:tc>
                <a:tc rowSpan="2">
                  <a:txBody>
                    <a:bodyPr/>
                    <a:lstStyle/>
                    <a:p>
                      <a:pPr algn="ctr" rtl="0" fontAlgn="ctr"/>
                      <a:r>
                        <a:rPr lang="es-ES" altLang="ko-KR" sz="1400" b="1" dirty="0"/>
                        <a:t>Increased production</a:t>
                      </a:r>
                    </a:p>
                    <a:p>
                      <a:pPr algn="ctr" rtl="0" fontAlgn="ctr"/>
                      <a:r>
                        <a:rPr lang="es-ES" altLang="ko-KR" sz="1400" b="1" u="none" strike="noStrike" kern="1200" dirty="0">
                          <a:solidFill>
                            <a:schemeClr val="tx1"/>
                          </a:solidFill>
                          <a:effectLst/>
                          <a:latin typeface="+mj-lt"/>
                          <a:ea typeface="+mn-ea"/>
                          <a:cs typeface="+mn-cs"/>
                        </a:rPr>
                        <a:t>($)</a:t>
                      </a:r>
                      <a:endParaRPr lang="ko-KR" altLang="en-US" sz="1400" b="1" u="none" strike="noStrike" kern="1200" dirty="0">
                        <a:solidFill>
                          <a:schemeClr val="tx1"/>
                        </a:solidFill>
                        <a:effectLst/>
                        <a:latin typeface="+mj-lt"/>
                        <a:ea typeface="+mn-ea"/>
                        <a:cs typeface="+mn-cs"/>
                      </a:endParaRPr>
                    </a:p>
                  </a:txBody>
                  <a:tcPr marL="9525" marR="9525" marT="9525" marB="0" anchor="ctr">
                    <a:solidFill>
                      <a:srgbClr val="99CCFF"/>
                    </a:solidFill>
                  </a:tcPr>
                </a:tc>
                <a:tc rowSpan="2">
                  <a:txBody>
                    <a:bodyPr/>
                    <a:lstStyle/>
                    <a:p>
                      <a:pPr algn="ctr" rtl="0" fontAlgn="ctr"/>
                      <a:r>
                        <a:rPr lang="en-US" altLang="ko-KR" sz="1400" u="none" strike="noStrike" kern="1200" dirty="0">
                          <a:effectLst/>
                        </a:rPr>
                        <a:t>Remarks</a:t>
                      </a:r>
                      <a:endParaRPr lang="ko-KR" altLang="en-US" sz="1400" u="none" strike="noStrike" kern="1200" dirty="0">
                        <a:solidFill>
                          <a:schemeClr val="tx1"/>
                        </a:solidFill>
                        <a:effectLst/>
                        <a:latin typeface="+mj-lt"/>
                        <a:ea typeface="+mn-ea"/>
                        <a:cs typeface="+mn-cs"/>
                      </a:endParaRPr>
                    </a:p>
                  </a:txBody>
                  <a:tcPr marL="9525" marR="9525" marT="9525" marB="0" anchor="ctr">
                    <a:solidFill>
                      <a:srgbClr val="99CCFF"/>
                    </a:solidFill>
                  </a:tcPr>
                </a:tc>
                <a:extLst>
                  <a:ext uri="{0D108BD9-81ED-4DB2-BD59-A6C34878D82A}">
                    <a16:rowId xmlns:a16="http://schemas.microsoft.com/office/drawing/2014/main" val="10000"/>
                  </a:ext>
                </a:extLst>
              </a:tr>
              <a:tr h="183063">
                <a:tc vMerge="1">
                  <a:txBody>
                    <a:bodyPr/>
                    <a:lstStyle/>
                    <a:p>
                      <a:pPr algn="ctr" rtl="0" fontAlgn="ctr"/>
                      <a:endParaRPr lang="ko-KR" altLang="en-US" sz="1200" u="none" strike="noStrike" kern="1200" dirty="0">
                        <a:solidFill>
                          <a:schemeClr val="tx1"/>
                        </a:solidFill>
                        <a:effectLst/>
                        <a:latin typeface="+mj-lt"/>
                        <a:ea typeface="+mn-ea"/>
                        <a:cs typeface="+mn-cs"/>
                      </a:endParaRPr>
                    </a:p>
                  </a:txBody>
                  <a:tcPr marL="9525" marR="9525" marT="9525" marB="0" anchor="ctr">
                    <a:solidFill>
                      <a:srgbClr val="99CCFF"/>
                    </a:solidFill>
                  </a:tcPr>
                </a:tc>
                <a:tc>
                  <a:txBody>
                    <a:bodyPr/>
                    <a:lstStyle/>
                    <a:p>
                      <a:pPr algn="ctr" rtl="0" fontAlgn="ctr"/>
                      <a:r>
                        <a:rPr lang="en-US" altLang="ko-KR" sz="1400" b="1" u="none" strike="noStrike" kern="1200" dirty="0">
                          <a:solidFill>
                            <a:schemeClr val="tx1"/>
                          </a:solidFill>
                          <a:effectLst/>
                          <a:latin typeface="+mn-lt"/>
                          <a:ea typeface="+mn-ea"/>
                          <a:cs typeface="+mn-cs"/>
                        </a:rPr>
                        <a:t>Total</a:t>
                      </a:r>
                      <a:endParaRPr lang="ko-KR" altLang="en-US" sz="1400" b="1" u="none" strike="noStrike" kern="1200" dirty="0">
                        <a:solidFill>
                          <a:schemeClr val="tx1"/>
                        </a:solidFill>
                        <a:effectLst/>
                        <a:latin typeface="+mj-lt"/>
                        <a:ea typeface="+mn-ea"/>
                        <a:cs typeface="+mn-cs"/>
                      </a:endParaRPr>
                    </a:p>
                  </a:txBody>
                  <a:tcPr marL="9525" marR="9525" marT="9525" marB="0" anchor="ctr">
                    <a:solidFill>
                      <a:srgbClr val="99CCFF"/>
                    </a:solidFill>
                  </a:tcPr>
                </a:tc>
                <a:tc>
                  <a:txBody>
                    <a:bodyPr/>
                    <a:lstStyle/>
                    <a:p>
                      <a:pPr algn="ctr" rtl="0" fontAlgn="ctr"/>
                      <a:r>
                        <a:rPr lang="en-US" altLang="ko-KR" sz="1400" u="none" strike="noStrike" kern="1200" dirty="0">
                          <a:effectLst/>
                        </a:rPr>
                        <a:t>Development</a:t>
                      </a:r>
                    </a:p>
                  </a:txBody>
                  <a:tcPr marL="9525" marR="9525" marT="9525" marB="0" anchor="ctr">
                    <a:solidFill>
                      <a:srgbClr val="99CCFF"/>
                    </a:solidFill>
                  </a:tcPr>
                </a:tc>
                <a:tc>
                  <a:txBody>
                    <a:bodyPr/>
                    <a:lstStyle/>
                    <a:p>
                      <a:pPr algn="ctr" rtl="0" fontAlgn="ctr"/>
                      <a:r>
                        <a:rPr lang="en-US" altLang="ko-KR" sz="1400" u="none" strike="noStrike" kern="1200" dirty="0">
                          <a:effectLst/>
                        </a:rPr>
                        <a:t>O &amp;</a:t>
                      </a:r>
                      <a:r>
                        <a:rPr lang="en-US" altLang="ko-KR" sz="1400" u="none" strike="noStrike" kern="1200" baseline="0" dirty="0">
                          <a:effectLst/>
                        </a:rPr>
                        <a:t> M</a:t>
                      </a:r>
                      <a:endParaRPr lang="en-US" altLang="ko-KR" sz="1400" u="none" strike="noStrike" kern="1200" dirty="0">
                        <a:solidFill>
                          <a:schemeClr val="tx1"/>
                        </a:solidFill>
                        <a:effectLst/>
                        <a:latin typeface="+mj-lt"/>
                        <a:ea typeface="+mn-ea"/>
                        <a:cs typeface="+mn-cs"/>
                      </a:endParaRPr>
                    </a:p>
                  </a:txBody>
                  <a:tcPr marL="9525" marR="9525" marT="9525" marB="0" anchor="ctr">
                    <a:solidFill>
                      <a:srgbClr val="99CCFF"/>
                    </a:solidFill>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10001"/>
                  </a:ext>
                </a:extLst>
              </a:tr>
              <a:tr h="175524">
                <a:tc>
                  <a:txBody>
                    <a:bodyPr/>
                    <a:lstStyle/>
                    <a:p>
                      <a:pPr algn="ctr" fontAlgn="ctr"/>
                      <a:r>
                        <a:rPr lang="en-US" altLang="ko-KR" sz="1400" u="none" strike="noStrike" kern="1200" dirty="0">
                          <a:solidFill>
                            <a:schemeClr val="tx1"/>
                          </a:solidFill>
                          <a:effectLst/>
                          <a:latin typeface="+mn-lt"/>
                          <a:ea typeface="+mn-ea"/>
                          <a:cs typeface="+mn-cs"/>
                        </a:rPr>
                        <a:t>Year 1</a:t>
                      </a:r>
                    </a:p>
                  </a:txBody>
                  <a:tcPr marL="9525" marR="9525" marT="9525" marB="0" anchor="ctr"/>
                </a:tc>
                <a:tc>
                  <a:txBody>
                    <a:bodyPr/>
                    <a:lstStyle/>
                    <a:p>
                      <a:pPr algn="ctr" fontAlgn="ctr"/>
                      <a:r>
                        <a:rPr lang="en-US" altLang="ko-KR" sz="1400" b="1" u="none" strike="noStrike" kern="1200" dirty="0">
                          <a:solidFill>
                            <a:schemeClr val="tx1"/>
                          </a:solidFill>
                          <a:effectLst/>
                          <a:latin typeface="+mn-lt"/>
                          <a:ea typeface="+mn-ea"/>
                          <a:cs typeface="+mn-cs"/>
                        </a:rPr>
                        <a:t>259,285</a:t>
                      </a:r>
                    </a:p>
                  </a:txBody>
                  <a:tcPr marL="9525" marR="9525" marT="9525" marB="0" anchor="ctr"/>
                </a:tc>
                <a:tc>
                  <a:txBody>
                    <a:bodyPr/>
                    <a:lstStyle/>
                    <a:p>
                      <a:pPr algn="ctr" fontAlgn="ctr"/>
                      <a:r>
                        <a:rPr lang="en-US" altLang="ko-KR" sz="1400" u="none" strike="noStrike" kern="1200" dirty="0">
                          <a:solidFill>
                            <a:schemeClr val="tx1"/>
                          </a:solidFill>
                          <a:effectLst/>
                          <a:latin typeface="+mn-lt"/>
                          <a:ea typeface="+mn-ea"/>
                          <a:cs typeface="+mn-cs"/>
                        </a:rPr>
                        <a:t>245,985</a:t>
                      </a:r>
                    </a:p>
                  </a:txBody>
                  <a:tcPr marL="9525" marR="9525" marT="9525" marB="0" anchor="ctr"/>
                </a:tc>
                <a:tc>
                  <a:txBody>
                    <a:bodyPr/>
                    <a:lstStyle/>
                    <a:p>
                      <a:pPr algn="ctr" rtl="0" fontAlgn="ctr"/>
                      <a:r>
                        <a:rPr lang="en-US" altLang="ko-KR" sz="1400" u="none" strike="noStrike" kern="1200" dirty="0">
                          <a:effectLst/>
                        </a:rPr>
                        <a:t>13,400</a:t>
                      </a:r>
                      <a:endParaRPr lang="en-US" altLang="ko-KR" sz="1400" u="none" strike="noStrike" kern="1200" dirty="0">
                        <a:solidFill>
                          <a:schemeClr val="tx1"/>
                        </a:solidFill>
                        <a:effectLst/>
                        <a:latin typeface="+mj-lt"/>
                        <a:ea typeface="+mn-ea"/>
                        <a:cs typeface="+mn-cs"/>
                      </a:endParaRPr>
                    </a:p>
                  </a:txBody>
                  <a:tcPr marL="9525" marR="9525" marT="9525" marB="0" anchor="ctr"/>
                </a:tc>
                <a:tc>
                  <a:txBody>
                    <a:bodyPr/>
                    <a:lstStyle/>
                    <a:p>
                      <a:pPr algn="ctr" rtl="0" fontAlgn="ctr"/>
                      <a:r>
                        <a:rPr lang="en-US" altLang="ko-KR" sz="1400" b="1" u="none" strike="noStrike" kern="1200" dirty="0">
                          <a:effectLst/>
                        </a:rPr>
                        <a:t>365,170</a:t>
                      </a:r>
                      <a:endParaRPr lang="en-US" altLang="ko-KR" sz="1400" b="1"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US" altLang="ko-KR" sz="1400" u="none" strike="noStrike" kern="1200" dirty="0">
                          <a:solidFill>
                            <a:schemeClr val="tx1"/>
                          </a:solidFill>
                          <a:effectLst/>
                          <a:latin typeface="+mj-lt"/>
                          <a:ea typeface="+mn-ea"/>
                          <a:cs typeface="+mn-cs"/>
                        </a:rPr>
                        <a:t>First Year</a:t>
                      </a:r>
                    </a:p>
                  </a:txBody>
                  <a:tcPr marL="9525" marR="9525" marT="9525" marB="0" anchor="ctr"/>
                </a:tc>
                <a:extLst>
                  <a:ext uri="{0D108BD9-81ED-4DB2-BD59-A6C34878D82A}">
                    <a16:rowId xmlns:a16="http://schemas.microsoft.com/office/drawing/2014/main" val="10002"/>
                  </a:ext>
                </a:extLst>
              </a:tr>
              <a:tr h="163208">
                <a:tc>
                  <a:txBody>
                    <a:bodyPr/>
                    <a:lstStyle/>
                    <a:p>
                      <a:pPr algn="ctr" fontAlgn="ctr"/>
                      <a:r>
                        <a:rPr lang="en-US" altLang="ko-KR" sz="1400" u="none" strike="noStrike" kern="1200" dirty="0">
                          <a:solidFill>
                            <a:schemeClr val="tx1"/>
                          </a:solidFill>
                          <a:effectLst/>
                          <a:latin typeface="+mn-lt"/>
                          <a:ea typeface="+mn-ea"/>
                          <a:cs typeface="+mn-cs"/>
                        </a:rPr>
                        <a:t>Year 30</a:t>
                      </a:r>
                    </a:p>
                  </a:txBody>
                  <a:tcPr marL="9525" marR="9525" marT="9525" marB="0" anchor="ctr"/>
                </a:tc>
                <a:tc>
                  <a:txBody>
                    <a:bodyPr/>
                    <a:lstStyle/>
                    <a:p>
                      <a:pPr algn="ctr" fontAlgn="ctr"/>
                      <a:r>
                        <a:rPr lang="en-US" altLang="ko-KR" sz="1400" b="1" u="none" strike="noStrike" kern="1200" dirty="0">
                          <a:solidFill>
                            <a:schemeClr val="tx1"/>
                          </a:solidFill>
                          <a:effectLst/>
                          <a:latin typeface="+mn-lt"/>
                          <a:ea typeface="+mn-ea"/>
                          <a:cs typeface="+mn-cs"/>
                        </a:rPr>
                        <a:t>2,861,000</a:t>
                      </a:r>
                    </a:p>
                  </a:txBody>
                  <a:tcPr marL="9525" marR="9525" marT="9525" marB="0" anchor="ctr"/>
                </a:tc>
                <a:tc>
                  <a:txBody>
                    <a:bodyPr/>
                    <a:lstStyle/>
                    <a:p>
                      <a:pPr algn="ctr" fontAlgn="ctr"/>
                      <a:r>
                        <a:rPr lang="en-US" altLang="ko-KR" sz="1400" u="none" strike="noStrike" kern="1200" dirty="0">
                          <a:solidFill>
                            <a:schemeClr val="tx1"/>
                          </a:solidFill>
                          <a:effectLst/>
                          <a:latin typeface="+mn-lt"/>
                          <a:ea typeface="+mn-ea"/>
                          <a:cs typeface="+mn-cs"/>
                        </a:rPr>
                        <a:t>2,459,000</a:t>
                      </a:r>
                    </a:p>
                  </a:txBody>
                  <a:tcPr marL="9525" marR="9525" marT="9525" marB="0" anchor="ctr"/>
                </a:tc>
                <a:tc>
                  <a:txBody>
                    <a:bodyPr/>
                    <a:lstStyle/>
                    <a:p>
                      <a:pPr algn="ctr" rtl="0" fontAlgn="ctr"/>
                      <a:r>
                        <a:rPr lang="en-US" altLang="ko-KR" sz="1400" u="none" strike="noStrike" kern="1200" dirty="0">
                          <a:effectLst/>
                        </a:rPr>
                        <a:t>402,000</a:t>
                      </a:r>
                      <a:endParaRPr lang="en-US" altLang="ko-KR" sz="140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US" altLang="ko-KR" sz="1400" b="1" u="none" strike="noStrike" kern="1200" dirty="0">
                          <a:effectLst/>
                        </a:rPr>
                        <a:t>10,955,112</a:t>
                      </a:r>
                      <a:endParaRPr lang="en-US" altLang="ko-KR" sz="1400" b="1"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s-ES" altLang="ko-KR" sz="1400" dirty="0"/>
                        <a:t>Operating for 30 years</a:t>
                      </a:r>
                    </a:p>
                  </a:txBody>
                  <a:tcPr marL="9525" marR="9525" marT="9525" marB="0" anchor="ctr"/>
                </a:tc>
                <a:extLst>
                  <a:ext uri="{0D108BD9-81ED-4DB2-BD59-A6C34878D82A}">
                    <a16:rowId xmlns:a16="http://schemas.microsoft.com/office/drawing/2014/main" val="10003"/>
                  </a:ext>
                </a:extLst>
              </a:tr>
              <a:tr h="319441">
                <a:tc>
                  <a:txBody>
                    <a:bodyPr/>
                    <a:lstStyle/>
                    <a:p>
                      <a:pPr algn="ctr" fontAlgn="ctr"/>
                      <a:endParaRPr lang="es-ES" altLang="ko-KR" sz="1400" dirty="0"/>
                    </a:p>
                  </a:txBody>
                  <a:tcPr marL="9525" marR="9525" marT="9525" marB="0" anchor="ctr"/>
                </a:tc>
                <a:tc gridSpan="3">
                  <a:txBody>
                    <a:bodyPr/>
                    <a:lstStyle/>
                    <a:p>
                      <a:pPr algn="ctr" fontAlgn="ctr"/>
                      <a:r>
                        <a:rPr lang="es-ES" altLang="ko-KR" sz="1400" dirty="0"/>
                        <a:t>Present Value of Cost : $1,871,865</a:t>
                      </a:r>
                    </a:p>
                  </a:txBody>
                  <a:tcPr marL="9525" marR="9525" marT="9525" marB="0" anchor="ctr"/>
                </a:tc>
                <a:tc hMerge="1">
                  <a:txBody>
                    <a:bodyPr/>
                    <a:lstStyle/>
                    <a:p>
                      <a:pPr algn="ctr" fontAlgn="ctr"/>
                      <a:endParaRPr lang="en-US" altLang="ko-KR" sz="1200" u="none" strike="noStrike" kern="1200" dirty="0">
                        <a:solidFill>
                          <a:schemeClr val="tx1"/>
                        </a:solidFill>
                        <a:effectLst/>
                        <a:latin typeface="+mn-lt"/>
                        <a:ea typeface="+mn-ea"/>
                        <a:cs typeface="+mn-cs"/>
                      </a:endParaRPr>
                    </a:p>
                  </a:txBody>
                  <a:tcPr marL="9525" marR="9525" marT="9525" marB="0" anchor="ctr"/>
                </a:tc>
                <a:tc hMerge="1">
                  <a:txBody>
                    <a:bodyPr/>
                    <a:lstStyle/>
                    <a:p>
                      <a:pPr algn="ctr" rtl="0" fontAlgn="ctr"/>
                      <a:endParaRPr lang="en-US" altLang="ko-KR" sz="120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s-ES" altLang="ko-KR" sz="1400" dirty="0"/>
                        <a:t>Present Value of Benefit: </a:t>
                      </a:r>
                      <a:r>
                        <a:rPr lang="en-US" altLang="ko-KR" sz="1400" u="none" strike="noStrike" kern="1200" dirty="0">
                          <a:solidFill>
                            <a:schemeClr val="tx1"/>
                          </a:solidFill>
                          <a:effectLst/>
                          <a:latin typeface="+mn-lt"/>
                          <a:ea typeface="+mn-ea"/>
                          <a:cs typeface="+mn-cs"/>
                        </a:rPr>
                        <a:t>$2,941,515</a:t>
                      </a:r>
                    </a:p>
                  </a:txBody>
                  <a:tcPr marL="9525" marR="9525" marT="9525" marB="0" anchor="ctr"/>
                </a:tc>
                <a:tc>
                  <a:txBody>
                    <a:bodyPr/>
                    <a:lstStyle/>
                    <a:p>
                      <a:pPr algn="ctr" rtl="0" fontAlgn="ctr"/>
                      <a:r>
                        <a:rPr lang="en-US" altLang="ko-KR" sz="1400" dirty="0"/>
                        <a:t>B/C = </a:t>
                      </a:r>
                      <a:r>
                        <a:rPr lang="es-ES" altLang="ko-KR" sz="1400" dirty="0"/>
                        <a:t>1.57, </a:t>
                      </a:r>
                    </a:p>
                    <a:p>
                      <a:pPr algn="ctr" rtl="0" fontAlgn="ctr"/>
                      <a:r>
                        <a:rPr lang="es-ES" altLang="ko-KR" sz="1400" dirty="0"/>
                        <a:t> </a:t>
                      </a:r>
                      <a:r>
                        <a:rPr lang="en-US" altLang="ko-KR" sz="1400" dirty="0"/>
                        <a:t>NPV = $1,069,649</a:t>
                      </a:r>
                      <a:endParaRPr lang="es-ES" altLang="ko-KR" sz="1400" dirty="0"/>
                    </a:p>
                  </a:txBody>
                  <a:tcPr marL="9525" marR="9525" marT="9525" marB="0" anchor="ctr"/>
                </a:tc>
                <a:extLst>
                  <a:ext uri="{0D108BD9-81ED-4DB2-BD59-A6C34878D82A}">
                    <a16:rowId xmlns:a16="http://schemas.microsoft.com/office/drawing/2014/main" val="10004"/>
                  </a:ext>
                </a:extLst>
              </a:tr>
            </a:tbl>
          </a:graphicData>
        </a:graphic>
      </p:graphicFrame>
      <p:pic>
        <p:nvPicPr>
          <p:cNvPr id="6" name="_x218985344" descr="EMB0000232cb4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893" y="3759803"/>
            <a:ext cx="3334530" cy="1878742"/>
          </a:xfrm>
          <a:prstGeom prst="rect">
            <a:avLst/>
          </a:prstGeom>
          <a:noFill/>
          <a:extLst>
            <a:ext uri="{909E8E84-426E-40DD-AFC4-6F175D3DCCD1}">
              <a14:hiddenFill xmlns:a14="http://schemas.microsoft.com/office/drawing/2010/main">
                <a:solidFill>
                  <a:srgbClr val="FFFFFF"/>
                </a:solidFill>
              </a14:hiddenFill>
            </a:ext>
          </a:extLst>
        </p:spPr>
      </p:pic>
      <p:pic>
        <p:nvPicPr>
          <p:cNvPr id="7" name="그림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86" y="3759803"/>
            <a:ext cx="3278418" cy="1840061"/>
          </a:xfrm>
          <a:prstGeom prst="rect">
            <a:avLst/>
          </a:prstGeom>
        </p:spPr>
      </p:pic>
      <p:sp>
        <p:nvSpPr>
          <p:cNvPr id="8" name="직사각형 7"/>
          <p:cNvSpPr/>
          <p:nvPr/>
        </p:nvSpPr>
        <p:spPr>
          <a:xfrm>
            <a:off x="299736" y="5466514"/>
            <a:ext cx="4018249" cy="415498"/>
          </a:xfrm>
          <a:prstGeom prst="rect">
            <a:avLst/>
          </a:prstGeom>
        </p:spPr>
        <p:txBody>
          <a:bodyPr wrap="square">
            <a:spAutoFit/>
          </a:bodyPr>
          <a:lstStyle/>
          <a:p>
            <a:pPr algn="ctr" fontAlgn="auto">
              <a:lnSpc>
                <a:spcPct val="150000"/>
              </a:lnSpc>
              <a:spcBef>
                <a:spcPts val="0"/>
              </a:spcBef>
              <a:spcAft>
                <a:spcPts val="0"/>
              </a:spcAft>
              <a:defRPr/>
            </a:pPr>
            <a:r>
              <a:rPr lang="en-US" altLang="ko-KR" sz="1400" b="1" dirty="0">
                <a:solidFill>
                  <a:schemeClr val="dk1"/>
                </a:solidFill>
              </a:rPr>
              <a:t>Well#6 (Depth=100m, Q=3.4㎥/min) </a:t>
            </a:r>
          </a:p>
        </p:txBody>
      </p:sp>
      <p:sp>
        <p:nvSpPr>
          <p:cNvPr id="9" name="직사각형 8"/>
          <p:cNvSpPr/>
          <p:nvPr/>
        </p:nvSpPr>
        <p:spPr>
          <a:xfrm>
            <a:off x="4916893" y="5507705"/>
            <a:ext cx="3717300" cy="373885"/>
          </a:xfrm>
          <a:prstGeom prst="rect">
            <a:avLst/>
          </a:prstGeom>
        </p:spPr>
        <p:txBody>
          <a:bodyPr wrap="none">
            <a:spAutoFit/>
          </a:bodyPr>
          <a:lstStyle/>
          <a:p>
            <a:pPr fontAlgn="auto">
              <a:lnSpc>
                <a:spcPct val="150000"/>
              </a:lnSpc>
              <a:spcBef>
                <a:spcPts val="0"/>
              </a:spcBef>
              <a:spcAft>
                <a:spcPts val="0"/>
              </a:spcAft>
              <a:defRPr/>
            </a:pPr>
            <a:r>
              <a:rPr lang="en-US" altLang="ko-KR" sz="1400" b="1" dirty="0">
                <a:solidFill>
                  <a:schemeClr val="dk1"/>
                </a:solidFill>
              </a:rPr>
              <a:t>Well #2 connected with the national grid</a:t>
            </a:r>
          </a:p>
        </p:txBody>
      </p:sp>
      <p:graphicFrame>
        <p:nvGraphicFramePr>
          <p:cNvPr id="10" name="표 9"/>
          <p:cNvGraphicFramePr>
            <a:graphicFrameLocks noGrp="1"/>
          </p:cNvGraphicFramePr>
          <p:nvPr>
            <p:extLst>
              <p:ext uri="{D42A27DB-BD31-4B8C-83A1-F6EECF244321}">
                <p14:modId xmlns:p14="http://schemas.microsoft.com/office/powerpoint/2010/main" val="780897114"/>
              </p:ext>
            </p:extLst>
          </p:nvPr>
        </p:nvGraphicFramePr>
        <p:xfrm>
          <a:off x="250825" y="1154113"/>
          <a:ext cx="8639175" cy="1104218"/>
        </p:xfrm>
        <a:graphic>
          <a:graphicData uri="http://schemas.openxmlformats.org/drawingml/2006/table">
            <a:tbl>
              <a:tblPr firstRow="1" bandRow="1">
                <a:tableStyleId>{5C22544A-7EE6-4342-B048-85BDC9FD1C3A}</a:tableStyleId>
              </a:tblPr>
              <a:tblGrid>
                <a:gridCol w="8639175">
                  <a:extLst>
                    <a:ext uri="{9D8B030D-6E8A-4147-A177-3AD203B41FA5}">
                      <a16:colId xmlns:a16="http://schemas.microsoft.com/office/drawing/2014/main" val="20000"/>
                    </a:ext>
                  </a:extLst>
                </a:gridCol>
              </a:tblGrid>
              <a:tr h="298179">
                <a:tc>
                  <a:txBody>
                    <a:bodyPr/>
                    <a:lstStyle/>
                    <a:p>
                      <a:r>
                        <a:rPr lang="en-US" altLang="ko-KR" sz="1800" kern="1200" dirty="0">
                          <a:solidFill>
                            <a:schemeClr val="dk1"/>
                          </a:solidFill>
                          <a:effectLst/>
                          <a:latin typeface="+mj-lt"/>
                          <a:ea typeface="+mn-ea"/>
                          <a:cs typeface="+mn-cs"/>
                        </a:rPr>
                        <a:t>Economic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738458">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dirty="0"/>
                        <a:t>B / C Ratio (30 years operating,  12% discount rate applied)</a:t>
                      </a:r>
                    </a:p>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dirty="0"/>
                        <a:t> - </a:t>
                      </a:r>
                      <a:r>
                        <a:rPr lang="en-US" altLang="ko-KR" b="1" dirty="0">
                          <a:solidFill>
                            <a:srgbClr val="0033CC"/>
                          </a:solidFill>
                        </a:rPr>
                        <a:t>Concept 1 </a:t>
                      </a:r>
                      <a:r>
                        <a:rPr lang="en-US" altLang="ko-KR" dirty="0"/>
                        <a:t>: 1.23,  </a:t>
                      </a:r>
                      <a:r>
                        <a:rPr lang="en-US" altLang="ko-KR" b="1" dirty="0">
                          <a:solidFill>
                            <a:srgbClr val="FF0000"/>
                          </a:solidFill>
                        </a:rPr>
                        <a:t>Concept 2 </a:t>
                      </a:r>
                      <a:r>
                        <a:rPr lang="en-US" altLang="ko-KR" dirty="0"/>
                        <a:t>: 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4" name="Title 1"/>
          <p:cNvSpPr>
            <a:spLocks noGrp="1"/>
          </p:cNvSpPr>
          <p:nvPr>
            <p:ph type="title"/>
          </p:nvPr>
        </p:nvSpPr>
        <p:spPr>
          <a:xfrm>
            <a:off x="0" y="47626"/>
            <a:ext cx="7886700" cy="967400"/>
          </a:xfrm>
        </p:spPr>
        <p:txBody>
          <a:bodyPr/>
          <a:lstStyle/>
          <a:p>
            <a:r>
              <a:rPr lang="en-GB" dirty="0"/>
              <a:t>4. Project implementation</a:t>
            </a:r>
          </a:p>
        </p:txBody>
      </p:sp>
      <p:pic>
        <p:nvPicPr>
          <p:cNvPr id="15" name="Picture 2" descr="C:\Users\EKR\Desktop\글로벌O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213519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 y="38100"/>
            <a:ext cx="7886700" cy="967400"/>
          </a:xfrm>
        </p:spPr>
        <p:txBody>
          <a:bodyPr/>
          <a:lstStyle/>
          <a:p>
            <a:r>
              <a:rPr lang="en-GB" dirty="0"/>
              <a:t>5. Conclusion and Suggestions</a:t>
            </a:r>
          </a:p>
        </p:txBody>
      </p:sp>
      <p:sp>
        <p:nvSpPr>
          <p:cNvPr id="4" name="Slide Number Placeholder 3"/>
          <p:cNvSpPr>
            <a:spLocks noGrp="1"/>
          </p:cNvSpPr>
          <p:nvPr>
            <p:ph type="sldNum" sz="quarter" idx="12"/>
          </p:nvPr>
        </p:nvSpPr>
        <p:spPr/>
        <p:txBody>
          <a:bodyPr/>
          <a:lstStyle/>
          <a:p>
            <a:fld id="{2D7BF09F-10E2-462F-AB95-10F2EE2DD058}" type="slidenum">
              <a:rPr lang="en-US" smtClean="0"/>
              <a:pPr/>
              <a:t>11</a:t>
            </a:fld>
            <a:endParaRPr lang="en-US" dirty="0"/>
          </a:p>
        </p:txBody>
      </p:sp>
      <p:graphicFrame>
        <p:nvGraphicFramePr>
          <p:cNvPr id="5" name="표 4"/>
          <p:cNvGraphicFramePr>
            <a:graphicFrameLocks noGrp="1"/>
          </p:cNvGraphicFramePr>
          <p:nvPr>
            <p:extLst>
              <p:ext uri="{D42A27DB-BD31-4B8C-83A1-F6EECF244321}">
                <p14:modId xmlns:p14="http://schemas.microsoft.com/office/powerpoint/2010/main" val="3500540258"/>
              </p:ext>
            </p:extLst>
          </p:nvPr>
        </p:nvGraphicFramePr>
        <p:xfrm>
          <a:off x="252184" y="1142999"/>
          <a:ext cx="8644166" cy="2103120"/>
        </p:xfrm>
        <a:graphic>
          <a:graphicData uri="http://schemas.openxmlformats.org/drawingml/2006/table">
            <a:tbl>
              <a:tblPr firstRow="1" bandRow="1">
                <a:tableStyleId>{5C22544A-7EE6-4342-B048-85BDC9FD1C3A}</a:tableStyleId>
              </a:tblPr>
              <a:tblGrid>
                <a:gridCol w="8644166">
                  <a:extLst>
                    <a:ext uri="{9D8B030D-6E8A-4147-A177-3AD203B41FA5}">
                      <a16:colId xmlns:a16="http://schemas.microsoft.com/office/drawing/2014/main" val="20000"/>
                    </a:ext>
                  </a:extLst>
                </a:gridCol>
              </a:tblGrid>
              <a:tr h="347486">
                <a:tc>
                  <a:txBody>
                    <a:bodyPr/>
                    <a:lstStyle/>
                    <a:p>
                      <a:r>
                        <a:rPr lang="en-US" altLang="ko-KR" sz="1800" kern="1200" dirty="0">
                          <a:solidFill>
                            <a:schemeClr val="dk1"/>
                          </a:solidFill>
                          <a:effectLst/>
                          <a:latin typeface="+mj-lt"/>
                          <a:ea typeface="+mn-ea"/>
                          <a:cs typeface="+mn-cs"/>
                        </a:rPr>
                        <a:t>Conclusion and Suggestions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1652765">
                <a:tc>
                  <a:txBody>
                    <a:bodyPr/>
                    <a:lstStyle/>
                    <a:p>
                      <a:pPr marL="285750" indent="-285750" latinLnBrk="1">
                        <a:buFont typeface="Arial" panose="020B0604020202020204" pitchFamily="34" charset="0"/>
                        <a:buChar char="•"/>
                      </a:pPr>
                      <a:r>
                        <a:rPr lang="en-US" altLang="ko-KR" dirty="0">
                          <a:latin typeface="+mn-lt"/>
                        </a:rPr>
                        <a:t>"Ground water irrigation system combined with solar power linked to the national grid Concept"</a:t>
                      </a:r>
                      <a:r>
                        <a:rPr lang="en-US" altLang="ko-KR" baseline="0" dirty="0">
                          <a:latin typeface="+mn-lt"/>
                        </a:rPr>
                        <a:t> can reduce O &amp; M cost and improve agricultural production and productivity in El Salvador.</a:t>
                      </a:r>
                    </a:p>
                    <a:p>
                      <a:pPr marL="285750" marR="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dirty="0"/>
                        <a:t>In order to increase agricultural production in developing countries, it is important to choose an efficient energy source for</a:t>
                      </a:r>
                      <a:r>
                        <a:rPr lang="en-US" altLang="ko-KR" baseline="0" dirty="0"/>
                        <a:t> irrigation </a:t>
                      </a:r>
                      <a:r>
                        <a:rPr lang="en-US" altLang="ko-KR" dirty="0"/>
                        <a:t>that matches the characteristics of the country and region.</a:t>
                      </a:r>
                      <a:endParaRPr lang="en-US" altLang="ko-KR"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6" name="_x218984224" descr="EMB0000232cb47f"/>
          <p:cNvPicPr>
            <a:picLocks noChangeAspect="1" noChangeArrowheads="1"/>
          </p:cNvPicPr>
          <p:nvPr/>
        </p:nvPicPr>
        <p:blipFill>
          <a:blip r:embed="rId3" cstate="print">
            <a:extLst>
              <a:ext uri="{28A0092B-C50C-407E-A947-70E740481C1C}">
                <a14:useLocalDpi xmlns:a14="http://schemas.microsoft.com/office/drawing/2010/main" val="0"/>
              </a:ext>
            </a:extLst>
          </a:blip>
          <a:srcRect t="10414"/>
          <a:stretch>
            <a:fillRect/>
          </a:stretch>
        </p:blipFill>
        <p:spPr bwMode="auto">
          <a:xfrm>
            <a:off x="360132" y="3300688"/>
            <a:ext cx="4098115" cy="2350545"/>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6"/>
          <p:cNvSpPr/>
          <p:nvPr/>
        </p:nvSpPr>
        <p:spPr>
          <a:xfrm>
            <a:off x="509286" y="5562926"/>
            <a:ext cx="4018249" cy="373885"/>
          </a:xfrm>
          <a:prstGeom prst="rect">
            <a:avLst/>
          </a:prstGeom>
        </p:spPr>
        <p:txBody>
          <a:bodyPr wrap="square">
            <a:spAutoFit/>
          </a:bodyPr>
          <a:lstStyle/>
          <a:p>
            <a:pPr algn="ctr" fontAlgn="auto">
              <a:lnSpc>
                <a:spcPct val="150000"/>
              </a:lnSpc>
              <a:spcBef>
                <a:spcPts val="0"/>
              </a:spcBef>
              <a:spcAft>
                <a:spcPts val="0"/>
              </a:spcAft>
              <a:defRPr/>
            </a:pPr>
            <a:r>
              <a:rPr lang="en-US" altLang="ko-KR" sz="1400" b="1" dirty="0">
                <a:solidFill>
                  <a:schemeClr val="dk1"/>
                </a:solidFill>
              </a:rPr>
              <a:t>Well Gate Opening Ceremony with VIP</a:t>
            </a:r>
          </a:p>
        </p:txBody>
      </p:sp>
      <p:sp>
        <p:nvSpPr>
          <p:cNvPr id="8" name="직사각형 7"/>
          <p:cNvSpPr/>
          <p:nvPr/>
        </p:nvSpPr>
        <p:spPr>
          <a:xfrm>
            <a:off x="5564593" y="5564855"/>
            <a:ext cx="2331087" cy="415498"/>
          </a:xfrm>
          <a:prstGeom prst="rect">
            <a:avLst/>
          </a:prstGeom>
        </p:spPr>
        <p:txBody>
          <a:bodyPr wrap="none">
            <a:spAutoFit/>
          </a:bodyPr>
          <a:lstStyle/>
          <a:p>
            <a:pPr fontAlgn="auto">
              <a:lnSpc>
                <a:spcPct val="150000"/>
              </a:lnSpc>
              <a:spcBef>
                <a:spcPts val="0"/>
              </a:spcBef>
              <a:spcAft>
                <a:spcPts val="0"/>
              </a:spcAft>
              <a:defRPr/>
            </a:pPr>
            <a:r>
              <a:rPr lang="en-US" altLang="ko-KR" sz="1400" b="1" dirty="0">
                <a:solidFill>
                  <a:schemeClr val="dk1"/>
                </a:solidFill>
              </a:rPr>
              <a:t>Farmers' Union Education</a:t>
            </a:r>
          </a:p>
        </p:txBody>
      </p:sp>
      <p:pic>
        <p:nvPicPr>
          <p:cNvPr id="9" name="Picture 8" descr="D:\엘살바도르\0.사진\준공사진 6월 28일 29일\주민 교육현황 사진(0628)\output\20170628_1441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0836" y="3311491"/>
            <a:ext cx="4044858" cy="23149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EKR\Desktop\글로벌O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213519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12</a:t>
            </a:fld>
            <a:endParaRPr lang="en-US" dirty="0"/>
          </a:p>
        </p:txBody>
      </p:sp>
      <p:graphicFrame>
        <p:nvGraphicFramePr>
          <p:cNvPr id="5" name="표 4"/>
          <p:cNvGraphicFramePr>
            <a:graphicFrameLocks noGrp="1"/>
          </p:cNvGraphicFramePr>
          <p:nvPr>
            <p:extLst>
              <p:ext uri="{D42A27DB-BD31-4B8C-83A1-F6EECF244321}">
                <p14:modId xmlns:p14="http://schemas.microsoft.com/office/powerpoint/2010/main" val="561193344"/>
              </p:ext>
            </p:extLst>
          </p:nvPr>
        </p:nvGraphicFramePr>
        <p:xfrm>
          <a:off x="252184" y="1193801"/>
          <a:ext cx="8644166" cy="2339974"/>
        </p:xfrm>
        <a:graphic>
          <a:graphicData uri="http://schemas.openxmlformats.org/drawingml/2006/table">
            <a:tbl>
              <a:tblPr firstRow="1" bandRow="1">
                <a:tableStyleId>{5C22544A-7EE6-4342-B048-85BDC9FD1C3A}</a:tableStyleId>
              </a:tblPr>
              <a:tblGrid>
                <a:gridCol w="8644166">
                  <a:extLst>
                    <a:ext uri="{9D8B030D-6E8A-4147-A177-3AD203B41FA5}">
                      <a16:colId xmlns:a16="http://schemas.microsoft.com/office/drawing/2014/main" val="20000"/>
                    </a:ext>
                  </a:extLst>
                </a:gridCol>
              </a:tblGrid>
              <a:tr h="423328">
                <a:tc>
                  <a:txBody>
                    <a:bodyPr/>
                    <a:lstStyle/>
                    <a:p>
                      <a:r>
                        <a:rPr lang="en-US" altLang="ko-KR" sz="1800" b="1" kern="1200" dirty="0">
                          <a:solidFill>
                            <a:schemeClr val="dk1"/>
                          </a:solidFill>
                          <a:effectLst/>
                          <a:latin typeface="+mj-lt"/>
                          <a:ea typeface="+mn-ea"/>
                          <a:cs typeface="+mn-cs"/>
                        </a:rPr>
                        <a:t>Application of Solar Energy to the ODA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1916646">
                <a:tc>
                  <a:txBody>
                    <a:bodyPr/>
                    <a:lstStyle/>
                    <a:p>
                      <a:pPr marL="285750" indent="-285750" latinLnBrk="1">
                        <a:buFont typeface="Arial" panose="020B0604020202020204" pitchFamily="34" charset="0"/>
                        <a:buChar char="•"/>
                      </a:pPr>
                      <a:r>
                        <a:rPr lang="en-US" altLang="ko-KR" dirty="0">
                          <a:effectLst/>
                        </a:rPr>
                        <a:t>El Salvador's case showed that solar power project could contribute to improving agricultural</a:t>
                      </a:r>
                      <a:r>
                        <a:rPr lang="en-US" altLang="ko-KR" baseline="0" dirty="0">
                          <a:effectLst/>
                        </a:rPr>
                        <a:t> production</a:t>
                      </a:r>
                      <a:r>
                        <a:rPr lang="en-US" altLang="ko-KR" dirty="0">
                          <a:effectLst/>
                        </a:rPr>
                        <a:t>. When ODA project is carried out in the future, solar power generation projects are needed</a:t>
                      </a:r>
                      <a:r>
                        <a:rPr lang="en-US" altLang="ko-KR" baseline="0" dirty="0">
                          <a:effectLst/>
                        </a:rPr>
                        <a:t> </a:t>
                      </a:r>
                      <a:r>
                        <a:rPr lang="en-US" altLang="ko-KR" dirty="0">
                          <a:effectLst/>
                        </a:rPr>
                        <a:t>for energy efficiency and clean energy production.</a:t>
                      </a:r>
                    </a:p>
                    <a:p>
                      <a:pPr marL="285750" indent="-285750" latinLnBrk="1">
                        <a:buFont typeface="Arial" panose="020B0604020202020204" pitchFamily="34" charset="0"/>
                        <a:buChar char="•"/>
                      </a:pPr>
                      <a:r>
                        <a:rPr lang="en-US" altLang="ko-KR" dirty="0">
                          <a:effectLst/>
                        </a:rPr>
                        <a:t>To do so, </a:t>
                      </a:r>
                      <a:r>
                        <a:rPr lang="en-US" dirty="0">
                          <a:effectLst/>
                        </a:rPr>
                        <a:t>continuous</a:t>
                      </a:r>
                      <a:r>
                        <a:rPr lang="en-US" altLang="ko-KR" dirty="0">
                          <a:effectLst/>
                        </a:rPr>
                        <a:t> research</a:t>
                      </a:r>
                      <a:r>
                        <a:rPr lang="en-US" altLang="ko-KR" baseline="0" dirty="0">
                          <a:effectLst/>
                        </a:rPr>
                        <a:t> and </a:t>
                      </a:r>
                      <a:r>
                        <a:rPr lang="en-US" altLang="ko-KR" dirty="0">
                          <a:effectLst/>
                        </a:rPr>
                        <a:t>information sharing of</a:t>
                      </a:r>
                      <a:r>
                        <a:rPr lang="en-US" altLang="ko-KR" baseline="0" dirty="0">
                          <a:effectLst/>
                        </a:rPr>
                        <a:t> the</a:t>
                      </a:r>
                      <a:r>
                        <a:rPr lang="en-US" altLang="ko-KR" dirty="0">
                          <a:effectLst/>
                        </a:rPr>
                        <a:t> solar power system</a:t>
                      </a:r>
                      <a:r>
                        <a:rPr lang="en-US" altLang="ko-KR" baseline="0" dirty="0">
                          <a:effectLst/>
                        </a:rPr>
                        <a:t>s </a:t>
                      </a:r>
                      <a:r>
                        <a:rPr lang="en-US" altLang="ko-KR" dirty="0">
                          <a:effectLst/>
                        </a:rPr>
                        <a:t>should</a:t>
                      </a:r>
                      <a:r>
                        <a:rPr lang="en-US" altLang="ko-KR" baseline="0" dirty="0">
                          <a:effectLst/>
                        </a:rPr>
                        <a:t> be maid</a:t>
                      </a:r>
                      <a:r>
                        <a:rPr lang="en-US" altLang="ko-KR" dirty="0">
                          <a:effectLst/>
                        </a:rPr>
                        <a:t> to enhance</a:t>
                      </a:r>
                      <a:r>
                        <a:rPr lang="en-US" altLang="ko-KR" baseline="0" dirty="0">
                          <a:effectLst/>
                        </a:rPr>
                        <a:t> </a:t>
                      </a:r>
                      <a:r>
                        <a:rPr lang="en-US" altLang="ko-KR" dirty="0">
                          <a:effectLst/>
                        </a:rPr>
                        <a:t>agricultural productivity and energy</a:t>
                      </a:r>
                      <a:r>
                        <a:rPr lang="en-US" altLang="ko-KR" baseline="0" dirty="0">
                          <a:effectLst/>
                        </a:rPr>
                        <a:t> independence</a:t>
                      </a:r>
                      <a:r>
                        <a:rPr lang="en-US" altLang="ko-KR" dirty="0">
                          <a:effectLst/>
                        </a:rPr>
                        <a:t>.</a:t>
                      </a:r>
                      <a:endParaRPr lang="en-US" altLang="ko-KR"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Title 1"/>
          <p:cNvSpPr>
            <a:spLocks noGrp="1"/>
          </p:cNvSpPr>
          <p:nvPr>
            <p:ph type="title"/>
          </p:nvPr>
        </p:nvSpPr>
        <p:spPr>
          <a:xfrm>
            <a:off x="-1503" y="38100"/>
            <a:ext cx="7886700" cy="967400"/>
          </a:xfrm>
        </p:spPr>
        <p:txBody>
          <a:bodyPr/>
          <a:lstStyle/>
          <a:p>
            <a:r>
              <a:rPr lang="en-GB" dirty="0"/>
              <a:t>5. Conclusion and Suggestions</a:t>
            </a:r>
          </a:p>
        </p:txBody>
      </p:sp>
      <p:pic>
        <p:nvPicPr>
          <p:cNvPr id="4098" name="Picture 2" descr="C:\Users\EKR\Desktop\개도국태양광.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49" y="3624263"/>
            <a:ext cx="4270241" cy="214834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KR\Desktop\캡처.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189" y="3624263"/>
            <a:ext cx="4191635" cy="21483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EKR\Desktop\글로벌O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1206064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13</a:t>
            </a:fld>
            <a:endParaRPr lang="en-US" dirty="0"/>
          </a:p>
        </p:txBody>
      </p:sp>
      <p:graphicFrame>
        <p:nvGraphicFramePr>
          <p:cNvPr id="5" name="표 4"/>
          <p:cNvGraphicFramePr>
            <a:graphicFrameLocks noGrp="1"/>
          </p:cNvGraphicFramePr>
          <p:nvPr>
            <p:extLst>
              <p:ext uri="{D42A27DB-BD31-4B8C-83A1-F6EECF244321}">
                <p14:modId xmlns:p14="http://schemas.microsoft.com/office/powerpoint/2010/main" val="2318425666"/>
              </p:ext>
            </p:extLst>
          </p:nvPr>
        </p:nvGraphicFramePr>
        <p:xfrm>
          <a:off x="252184" y="1142999"/>
          <a:ext cx="8644166" cy="1862925"/>
        </p:xfrm>
        <a:graphic>
          <a:graphicData uri="http://schemas.openxmlformats.org/drawingml/2006/table">
            <a:tbl>
              <a:tblPr firstRow="1" bandRow="1">
                <a:tableStyleId>{5C22544A-7EE6-4342-B048-85BDC9FD1C3A}</a:tableStyleId>
              </a:tblPr>
              <a:tblGrid>
                <a:gridCol w="8644166">
                  <a:extLst>
                    <a:ext uri="{9D8B030D-6E8A-4147-A177-3AD203B41FA5}">
                      <a16:colId xmlns:a16="http://schemas.microsoft.com/office/drawing/2014/main" val="20000"/>
                    </a:ext>
                  </a:extLst>
                </a:gridCol>
              </a:tblGrid>
              <a:tr h="353202">
                <a:tc>
                  <a:txBody>
                    <a:bodyPr/>
                    <a:lstStyle/>
                    <a:p>
                      <a:r>
                        <a:rPr lang="en-US" altLang="ko-KR" sz="1800" b="1" kern="1200" dirty="0">
                          <a:solidFill>
                            <a:schemeClr val="dk1"/>
                          </a:solidFill>
                          <a:effectLst/>
                          <a:latin typeface="+mj-lt"/>
                          <a:ea typeface="+mn-ea"/>
                          <a:cs typeface="+mn-cs"/>
                        </a:rPr>
                        <a:t>Role of KRC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1497165">
                <a:tc>
                  <a:txBody>
                    <a:bodyPr/>
                    <a:lstStyle/>
                    <a:p>
                      <a:pPr marL="285750" indent="-285750" latinLnBrk="1">
                        <a:buFont typeface="Arial" panose="020B0604020202020204" pitchFamily="34" charset="0"/>
                        <a:buChar char="•"/>
                      </a:pPr>
                      <a:r>
                        <a:rPr lang="en-US" dirty="0">
                          <a:effectLst/>
                        </a:rPr>
                        <a:t>Pre-demand consultations with departments in charge of solar energy project and Ministry of Food and Rural Affairs.</a:t>
                      </a:r>
                    </a:p>
                    <a:p>
                      <a:pPr marL="285750" indent="-285750" latinLnBrk="1">
                        <a:buFont typeface="Arial" panose="020B0604020202020204" pitchFamily="34" charset="0"/>
                        <a:buChar char="•"/>
                      </a:pPr>
                      <a:r>
                        <a:rPr lang="en-US" dirty="0">
                          <a:effectLst/>
                        </a:rPr>
                        <a:t>Select a sample project to maximize energy efficiency and increase agricultural productivity through field survey.</a:t>
                      </a:r>
                      <a:endParaRPr lang="en-US" altLang="ko-KR"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직사각형 6"/>
          <p:cNvSpPr/>
          <p:nvPr/>
        </p:nvSpPr>
        <p:spPr>
          <a:xfrm>
            <a:off x="1421538" y="5520591"/>
            <a:ext cx="1567188" cy="415498"/>
          </a:xfrm>
          <a:prstGeom prst="rect">
            <a:avLst/>
          </a:prstGeom>
        </p:spPr>
        <p:txBody>
          <a:bodyPr wrap="square">
            <a:spAutoFit/>
          </a:bodyPr>
          <a:lstStyle/>
          <a:p>
            <a:pPr algn="ctr">
              <a:lnSpc>
                <a:spcPct val="150000"/>
              </a:lnSpc>
              <a:defRPr/>
            </a:pPr>
            <a:r>
              <a:rPr lang="en-US" altLang="ko-KR" sz="1400" b="1" dirty="0">
                <a:solidFill>
                  <a:schemeClr val="dk1"/>
                </a:solidFill>
              </a:rPr>
              <a:t>Feasibility Study</a:t>
            </a:r>
          </a:p>
        </p:txBody>
      </p:sp>
      <p:sp>
        <p:nvSpPr>
          <p:cNvPr id="8" name="직사각형 7"/>
          <p:cNvSpPr/>
          <p:nvPr/>
        </p:nvSpPr>
        <p:spPr>
          <a:xfrm>
            <a:off x="6445161" y="5522520"/>
            <a:ext cx="1085425" cy="382092"/>
          </a:xfrm>
          <a:prstGeom prst="rect">
            <a:avLst/>
          </a:prstGeom>
        </p:spPr>
        <p:txBody>
          <a:bodyPr wrap="none">
            <a:spAutoFit/>
          </a:bodyPr>
          <a:lstStyle/>
          <a:p>
            <a:pPr fontAlgn="auto">
              <a:lnSpc>
                <a:spcPct val="150000"/>
              </a:lnSpc>
              <a:spcBef>
                <a:spcPts val="0"/>
              </a:spcBef>
              <a:spcAft>
                <a:spcPts val="0"/>
              </a:spcAft>
              <a:defRPr/>
            </a:pPr>
            <a:r>
              <a:rPr lang="en-US" altLang="ko-KR" sz="1400" b="1" dirty="0">
                <a:solidFill>
                  <a:schemeClr val="dk1"/>
                </a:solidFill>
              </a:rPr>
              <a:t>Field Survey</a:t>
            </a:r>
          </a:p>
        </p:txBody>
      </p:sp>
      <p:sp>
        <p:nvSpPr>
          <p:cNvPr id="13" name="Title 1"/>
          <p:cNvSpPr>
            <a:spLocks noGrp="1"/>
          </p:cNvSpPr>
          <p:nvPr>
            <p:ph type="title"/>
          </p:nvPr>
        </p:nvSpPr>
        <p:spPr>
          <a:xfrm>
            <a:off x="-1503" y="38100"/>
            <a:ext cx="7886700" cy="967400"/>
          </a:xfrm>
        </p:spPr>
        <p:txBody>
          <a:bodyPr/>
          <a:lstStyle/>
          <a:p>
            <a:r>
              <a:rPr lang="en-GB" dirty="0"/>
              <a:t>5. Conclusion and Suggestions</a:t>
            </a:r>
          </a:p>
        </p:txBody>
      </p:sp>
      <p:pic>
        <p:nvPicPr>
          <p:cNvPr id="14" name="Picture 7" descr="K:\2012 전시회홍보\팀별사진\국제농업협력\기획-캄보디아 산림복구 및 산림연구시설 구축\캄보디아 산림청관계자와 업무협의.JPG"/>
          <p:cNvPicPr>
            <a:picLocks noChangeArrowheads="1"/>
          </p:cNvPicPr>
          <p:nvPr/>
        </p:nvPicPr>
        <p:blipFill rotWithShape="1">
          <a:blip r:embed="rId3" cstate="print">
            <a:extLst>
              <a:ext uri="{28A0092B-C50C-407E-A947-70E740481C1C}">
                <a14:useLocalDpi xmlns:a14="http://schemas.microsoft.com/office/drawing/2010/main" val="0"/>
              </a:ext>
            </a:extLst>
          </a:blip>
          <a:srcRect t="2938" r="2927" b="13777"/>
          <a:stretch/>
        </p:blipFill>
        <p:spPr bwMode="auto">
          <a:xfrm>
            <a:off x="232914" y="3124549"/>
            <a:ext cx="4212086" cy="2501878"/>
          </a:xfrm>
          <a:prstGeom prst="rect">
            <a:avLst/>
          </a:prstGeom>
          <a:noFill/>
          <a:extLst>
            <a:ext uri="{909E8E84-426E-40DD-AFC4-6F175D3DCCD1}">
              <a14:hiddenFill xmlns:a14="http://schemas.microsoft.com/office/drawing/2010/main">
                <a:solidFill>
                  <a:srgbClr val="FFFFFF"/>
                </a:solidFill>
              </a14:hiddenFill>
            </a:ext>
          </a:extLst>
        </p:spPr>
      </p:pic>
      <p:pic>
        <p:nvPicPr>
          <p:cNvPr id="15" name="그림 14"/>
          <p:cNvPicPr>
            <a:picLocks noChangeAspect="1"/>
          </p:cNvPicPr>
          <p:nvPr/>
        </p:nvPicPr>
        <p:blipFill rotWithShape="1">
          <a:blip r:embed="rId4" cstate="print">
            <a:extLst>
              <a:ext uri="{28A0092B-C50C-407E-A947-70E740481C1C}">
                <a14:useLocalDpi xmlns:a14="http://schemas.microsoft.com/office/drawing/2010/main" val="0"/>
              </a:ext>
            </a:extLst>
          </a:blip>
          <a:srcRect b="7003"/>
          <a:stretch/>
        </p:blipFill>
        <p:spPr>
          <a:xfrm>
            <a:off x="4572000" y="3124550"/>
            <a:ext cx="4339086" cy="2501877"/>
          </a:xfrm>
          <a:prstGeom prst="rect">
            <a:avLst/>
          </a:prstGeom>
        </p:spPr>
      </p:pic>
      <p:pic>
        <p:nvPicPr>
          <p:cNvPr id="16" name="Picture 2" descr="D:\2012홍보\팀별사진\사업팀\라오스힌헙군\관개용 댐 및 관개수로 건설\MC노선 확인측량.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511"/>
          <a:stretch/>
        </p:blipFill>
        <p:spPr bwMode="auto">
          <a:xfrm>
            <a:off x="4582568" y="3124549"/>
            <a:ext cx="4328518" cy="25018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EKR\Desktop\글로벌OD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409947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14</a:t>
            </a:fld>
            <a:endParaRPr lang="en-US" dirty="0"/>
          </a:p>
        </p:txBody>
      </p:sp>
      <p:graphicFrame>
        <p:nvGraphicFramePr>
          <p:cNvPr id="5" name="표 4"/>
          <p:cNvGraphicFramePr>
            <a:graphicFrameLocks noGrp="1"/>
          </p:cNvGraphicFramePr>
          <p:nvPr>
            <p:extLst>
              <p:ext uri="{D42A27DB-BD31-4B8C-83A1-F6EECF244321}">
                <p14:modId xmlns:p14="http://schemas.microsoft.com/office/powerpoint/2010/main" val="3836491442"/>
              </p:ext>
            </p:extLst>
          </p:nvPr>
        </p:nvGraphicFramePr>
        <p:xfrm>
          <a:off x="252184" y="1142999"/>
          <a:ext cx="8644166" cy="3062007"/>
        </p:xfrm>
        <a:graphic>
          <a:graphicData uri="http://schemas.openxmlformats.org/drawingml/2006/table">
            <a:tbl>
              <a:tblPr firstRow="1" bandRow="1">
                <a:tableStyleId>{5C22544A-7EE6-4342-B048-85BDC9FD1C3A}</a:tableStyleId>
              </a:tblPr>
              <a:tblGrid>
                <a:gridCol w="8644166">
                  <a:extLst>
                    <a:ext uri="{9D8B030D-6E8A-4147-A177-3AD203B41FA5}">
                      <a16:colId xmlns:a16="http://schemas.microsoft.com/office/drawing/2014/main" val="20000"/>
                    </a:ext>
                  </a:extLst>
                </a:gridCol>
              </a:tblGrid>
              <a:tr h="501687">
                <a:tc>
                  <a:txBody>
                    <a:bodyPr/>
                    <a:lstStyle/>
                    <a:p>
                      <a:r>
                        <a:rPr lang="en-US" altLang="ko-KR" sz="1800" b="1" kern="1200" dirty="0">
                          <a:solidFill>
                            <a:schemeClr val="dk1"/>
                          </a:solidFill>
                          <a:effectLst/>
                          <a:latin typeface="+mj-lt"/>
                          <a:ea typeface="+mn-ea"/>
                          <a:cs typeface="+mn-cs"/>
                        </a:rPr>
                        <a:t>Solar</a:t>
                      </a:r>
                      <a:r>
                        <a:rPr lang="en-US" altLang="ko-KR" sz="1800" b="1" kern="1200" baseline="0" dirty="0">
                          <a:solidFill>
                            <a:schemeClr val="dk1"/>
                          </a:solidFill>
                          <a:effectLst/>
                          <a:latin typeface="+mj-lt"/>
                          <a:ea typeface="+mn-ea"/>
                          <a:cs typeface="+mn-cs"/>
                        </a:rPr>
                        <a:t> energy project in Sudan</a:t>
                      </a:r>
                      <a:endParaRPr lang="en-US" altLang="ko-KR" sz="1800" b="1" kern="1200" dirty="0">
                        <a:solidFill>
                          <a:schemeClr val="dk1"/>
                        </a:solidFill>
                        <a:effectLs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053554">
                <a:tc>
                  <a:txBody>
                    <a:bodyPr/>
                    <a:lstStyle/>
                    <a:p>
                      <a:pPr marL="285750" indent="-285750" latinLnBrk="1">
                        <a:lnSpc>
                          <a:spcPct val="100000"/>
                        </a:lnSpc>
                        <a:buFont typeface="Arial" panose="020B0604020202020204" pitchFamily="34" charset="0"/>
                        <a:buChar char="•"/>
                      </a:pPr>
                      <a:r>
                        <a:rPr lang="en-US" sz="1800" b="1" kern="1200" dirty="0">
                          <a:solidFill>
                            <a:schemeClr val="dk1"/>
                          </a:solidFill>
                          <a:effectLst/>
                          <a:latin typeface="+mn-lt"/>
                          <a:ea typeface="+mn-ea"/>
                          <a:cs typeface="+mn-cs"/>
                        </a:rPr>
                        <a:t>Project Title</a:t>
                      </a:r>
                      <a:r>
                        <a:rPr lang="en-US" altLang="ko-KR" dirty="0">
                          <a:effectLst/>
                        </a:rPr>
                        <a:t>: Solar water pumps for Sustainable Agriculture in Sudan</a:t>
                      </a:r>
                    </a:p>
                    <a:p>
                      <a:pPr marL="285750" indent="-285750" latinLnBrk="1">
                        <a:lnSpc>
                          <a:spcPct val="100000"/>
                        </a:lnSpc>
                        <a:buFont typeface="Arial" panose="020B0604020202020204" pitchFamily="34" charset="0"/>
                        <a:buChar char="•"/>
                      </a:pPr>
                      <a:r>
                        <a:rPr lang="en-US" sz="1800" b="1" kern="1200" dirty="0">
                          <a:solidFill>
                            <a:schemeClr val="dk1"/>
                          </a:solidFill>
                          <a:effectLst/>
                          <a:latin typeface="+mn-lt"/>
                          <a:ea typeface="+mn-ea"/>
                          <a:cs typeface="+mn-cs"/>
                        </a:rPr>
                        <a:t>Location : </a:t>
                      </a:r>
                      <a:r>
                        <a:rPr lang="en-US" sz="1800" kern="1200" dirty="0">
                          <a:solidFill>
                            <a:schemeClr val="dk1"/>
                          </a:solidFill>
                          <a:effectLst/>
                          <a:latin typeface="+mn-lt"/>
                          <a:ea typeface="+mn-ea"/>
                          <a:cs typeface="+mn-cs"/>
                        </a:rPr>
                        <a:t>River Nile State, Sudan, </a:t>
                      </a:r>
                      <a:r>
                        <a:rPr lang="en-US" sz="1800" b="1" kern="1200" dirty="0">
                          <a:solidFill>
                            <a:schemeClr val="dk1"/>
                          </a:solidFill>
                          <a:effectLst/>
                          <a:latin typeface="+mn-lt"/>
                          <a:ea typeface="+mn-ea"/>
                          <a:cs typeface="+mn-cs"/>
                        </a:rPr>
                        <a:t>Duration </a:t>
                      </a:r>
                      <a:r>
                        <a:rPr lang="en-US" altLang="ko-KR" dirty="0">
                          <a:effectLst/>
                        </a:rPr>
                        <a:t>: 2019 ~ 2023(48 months)</a:t>
                      </a:r>
                    </a:p>
                    <a:p>
                      <a:pPr marL="263525" indent="-263525" defTabSz="913211" latinLnBrk="1">
                        <a:lnSpc>
                          <a:spcPct val="100000"/>
                        </a:lnSpc>
                        <a:buFont typeface="Arial" panose="020B0604020202020204" pitchFamily="34" charset="0"/>
                        <a:buChar char="•"/>
                        <a:defRPr/>
                      </a:pPr>
                      <a:r>
                        <a:rPr lang="en-US" sz="1800" b="1" kern="1200" dirty="0">
                          <a:solidFill>
                            <a:schemeClr val="dk1"/>
                          </a:solidFill>
                          <a:effectLst/>
                          <a:latin typeface="+mn-lt"/>
                          <a:ea typeface="+mn-ea"/>
                          <a:cs typeface="+mn-cs"/>
                        </a:rPr>
                        <a:t>Objective :</a:t>
                      </a:r>
                      <a:r>
                        <a:rPr lang="ko-KR" altLang="en-US" dirty="0">
                          <a:effectLst/>
                        </a:rPr>
                        <a:t> </a:t>
                      </a:r>
                      <a:r>
                        <a:rPr lang="en-US" altLang="ko-KR" sz="1800" dirty="0"/>
                        <a:t>to enhance sustainable agriculture in Sudan by promoting the use of solar </a:t>
                      </a:r>
                    </a:p>
                    <a:p>
                      <a:pPr marL="263525" indent="-263525" defTabSz="913211" latinLnBrk="1">
                        <a:lnSpc>
                          <a:spcPct val="100000"/>
                        </a:lnSpc>
                        <a:buFont typeface="Arial" panose="020B0604020202020204" pitchFamily="34" charset="0"/>
                        <a:buChar char="•"/>
                        <a:defRPr/>
                      </a:pPr>
                      <a:r>
                        <a:rPr lang="en-US" altLang="ko-KR" sz="1800" dirty="0"/>
                        <a:t>                    water pumps instead of diesel-based waters pumps</a:t>
                      </a:r>
                    </a:p>
                    <a:p>
                      <a:pPr marL="285750" indent="-285750" latinLnBrk="1">
                        <a:lnSpc>
                          <a:spcPct val="100000"/>
                        </a:lnSpc>
                        <a:buFont typeface="Arial" panose="020B0604020202020204" pitchFamily="34" charset="0"/>
                        <a:buChar char="•"/>
                      </a:pPr>
                      <a:r>
                        <a:rPr lang="en-US" altLang="ko-KR" b="1" dirty="0">
                          <a:effectLst/>
                        </a:rPr>
                        <a:t>Implementing organization</a:t>
                      </a:r>
                      <a:r>
                        <a:rPr lang="en-US" altLang="ko-KR" dirty="0">
                          <a:effectLst/>
                        </a:rPr>
                        <a:t>: Ministry of Water Resources, Irrigation and Electricity</a:t>
                      </a:r>
                    </a:p>
                    <a:p>
                      <a:pPr marL="285750" indent="-285750" latinLnBrk="1">
                        <a:lnSpc>
                          <a:spcPct val="100000"/>
                        </a:lnSpc>
                        <a:buFont typeface="Arial" panose="020B0604020202020204" pitchFamily="34" charset="0"/>
                        <a:buChar char="•"/>
                      </a:pPr>
                      <a:r>
                        <a:rPr lang="en-US" altLang="ko-KR" b="1" dirty="0">
                          <a:effectLst/>
                        </a:rPr>
                        <a:t>Budget</a:t>
                      </a:r>
                      <a:r>
                        <a:rPr lang="ko-KR" altLang="en-US" dirty="0">
                          <a:effectLst/>
                        </a:rPr>
                        <a:t> </a:t>
                      </a:r>
                      <a:r>
                        <a:rPr lang="en-US" altLang="ko-KR" dirty="0">
                          <a:effectLst/>
                        </a:rPr>
                        <a:t>: KOICA funding US$ 6,400,000 (UNDP: </a:t>
                      </a:r>
                      <a:r>
                        <a:rPr lang="en-US" sz="1800" kern="1200" dirty="0">
                          <a:solidFill>
                            <a:schemeClr val="dk1"/>
                          </a:solidFill>
                          <a:effectLst/>
                          <a:latin typeface="+mn-lt"/>
                          <a:ea typeface="+mn-ea"/>
                          <a:cs typeface="+mn-cs"/>
                        </a:rPr>
                        <a:t>US$ </a:t>
                      </a:r>
                      <a:r>
                        <a:rPr lang="en-US" altLang="ko-KR" dirty="0">
                          <a:effectLst/>
                        </a:rPr>
                        <a:t>5,570,000, KOICA: </a:t>
                      </a:r>
                      <a:r>
                        <a:rPr lang="en-US" sz="1800" kern="1200" dirty="0">
                          <a:solidFill>
                            <a:schemeClr val="dk1"/>
                          </a:solidFill>
                          <a:effectLst/>
                          <a:latin typeface="+mn-lt"/>
                          <a:ea typeface="+mn-ea"/>
                          <a:cs typeface="+mn-cs"/>
                        </a:rPr>
                        <a:t>US$ </a:t>
                      </a:r>
                      <a:r>
                        <a:rPr lang="en-US" altLang="ko-KR" dirty="0">
                          <a:effectLst/>
                        </a:rPr>
                        <a:t>830,000) </a:t>
                      </a:r>
                    </a:p>
                    <a:p>
                      <a:pPr marL="1076325" indent="-1076325" latinLnBrk="1">
                        <a:lnSpc>
                          <a:spcPct val="100000"/>
                        </a:lnSpc>
                        <a:buFontTx/>
                        <a:buNone/>
                      </a:pPr>
                      <a:r>
                        <a:rPr lang="en-US" altLang="ko-KR" b="0" dirty="0">
                          <a:effectLst/>
                        </a:rPr>
                        <a:t>    - UNDP : installing</a:t>
                      </a:r>
                      <a:r>
                        <a:rPr lang="en-US" altLang="ko-KR" b="0" baseline="0" dirty="0">
                          <a:effectLst/>
                        </a:rPr>
                        <a:t> of </a:t>
                      </a:r>
                      <a:r>
                        <a:rPr lang="en-US" altLang="ko-KR" b="0" dirty="0">
                          <a:effectLst/>
                        </a:rPr>
                        <a:t>450 pumps (250 × 3.12 kW, 200 × 5.12 kW) , </a:t>
                      </a:r>
                      <a:r>
                        <a:rPr lang="en-US" sz="1800" b="0" kern="1200" dirty="0">
                          <a:solidFill>
                            <a:schemeClr val="dk1"/>
                          </a:solidFill>
                          <a:effectLst/>
                          <a:latin typeface="+mn-lt"/>
                          <a:ea typeface="+mn-ea"/>
                          <a:cs typeface="+mn-cs"/>
                        </a:rPr>
                        <a:t>Establishing of 45 demonstration plots, , </a:t>
                      </a:r>
                      <a:r>
                        <a:rPr lang="en-US" altLang="ko-KR" b="0" dirty="0">
                          <a:effectLst/>
                        </a:rPr>
                        <a:t>funding for the National PV fund,</a:t>
                      </a:r>
                      <a:r>
                        <a:rPr lang="en-US" altLang="ko-KR" b="0" baseline="0" dirty="0">
                          <a:effectLst/>
                        </a:rPr>
                        <a:t>  </a:t>
                      </a:r>
                      <a:r>
                        <a:rPr lang="en-US" sz="1800" b="0" kern="1200" dirty="0">
                          <a:solidFill>
                            <a:schemeClr val="dk1"/>
                          </a:solidFill>
                          <a:effectLst/>
                          <a:latin typeface="+mn-lt"/>
                          <a:ea typeface="+mn-ea"/>
                          <a:cs typeface="+mn-cs"/>
                        </a:rPr>
                        <a:t>training  for farmers</a:t>
                      </a:r>
                    </a:p>
                    <a:p>
                      <a:pPr marL="0" indent="0" latinLnBrk="1">
                        <a:lnSpc>
                          <a:spcPct val="100000"/>
                        </a:lnSpc>
                        <a:buFontTx/>
                        <a:buNone/>
                      </a:pPr>
                      <a:r>
                        <a:rPr lang="en-US" altLang="ko-KR" b="0" dirty="0">
                          <a:effectLst/>
                        </a:rPr>
                        <a:t>    - KOICA : project monitoring</a:t>
                      </a:r>
                      <a:r>
                        <a:rPr lang="en-US" altLang="ko-KR" b="0" baseline="0" dirty="0">
                          <a:effectLst/>
                        </a:rPr>
                        <a:t>  </a:t>
                      </a:r>
                      <a:r>
                        <a:rPr lang="en-US" altLang="ko-KR" b="0" dirty="0">
                          <a:effectLst/>
                        </a:rPr>
                        <a:t>including 2 invitational</a:t>
                      </a:r>
                      <a:r>
                        <a:rPr lang="en-US" altLang="ko-KR" b="0" baseline="0" dirty="0">
                          <a:effectLst/>
                        </a:rPr>
                        <a:t> trainings</a:t>
                      </a:r>
                      <a:endParaRPr lang="ko-KR" altLang="en-US" b="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Title 1"/>
          <p:cNvSpPr>
            <a:spLocks noGrp="1"/>
          </p:cNvSpPr>
          <p:nvPr>
            <p:ph type="title"/>
          </p:nvPr>
        </p:nvSpPr>
        <p:spPr>
          <a:xfrm>
            <a:off x="-1503" y="38100"/>
            <a:ext cx="7886700" cy="967400"/>
          </a:xfrm>
        </p:spPr>
        <p:txBody>
          <a:bodyPr/>
          <a:lstStyle/>
          <a:p>
            <a:r>
              <a:rPr lang="en-GB" dirty="0"/>
              <a:t>5. Conclusion and Suggestions</a:t>
            </a:r>
          </a:p>
        </p:txBody>
      </p:sp>
      <p:sp>
        <p:nvSpPr>
          <p:cNvPr id="14" name="오른쪽 화살표 13"/>
          <p:cNvSpPr/>
          <p:nvPr/>
        </p:nvSpPr>
        <p:spPr>
          <a:xfrm>
            <a:off x="4386942" y="4785866"/>
            <a:ext cx="370115" cy="464457"/>
          </a:xfrm>
          <a:prstGeom prst="rightArrow">
            <a:avLst/>
          </a:prstGeom>
          <a:solidFill>
            <a:srgbClr val="0033CC"/>
          </a:solidFill>
          <a:ln/>
        </p:spPr>
        <p:style>
          <a:lnRef idx="0">
            <a:schemeClr val="accent6"/>
          </a:lnRef>
          <a:fillRef idx="3">
            <a:schemeClr val="accent6"/>
          </a:fillRef>
          <a:effectRef idx="3">
            <a:schemeClr val="accent6"/>
          </a:effectRef>
          <a:fontRef idx="minor">
            <a:schemeClr val="lt1"/>
          </a:fontRef>
        </p:style>
        <p:txBody>
          <a:bodyPr rtlCol="0" anchor="ctr">
            <a:sp3d extrusionH="25400" contourW="8890">
              <a:bevelT w="38100" h="31750"/>
              <a:contourClr>
                <a:schemeClr val="accent2">
                  <a:shade val="75000"/>
                </a:schemeClr>
              </a:contourClr>
            </a:sp3d>
          </a:bodyPr>
          <a:lstStyle/>
          <a:p>
            <a:pPr algn="ctr"/>
            <a:endParaRPr lang="ko-KR"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_x180291568" descr="EMB00005e5442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797" y="4244189"/>
            <a:ext cx="2751138" cy="15478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_x179894648" descr="EMB00005e54430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3150" y="4242602"/>
            <a:ext cx="2751138" cy="1549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EKR\Desktop\글로벌O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219378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G:\6.코이카 수단\11.사진\20190318\output\20190318_1707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6183" y="3431211"/>
            <a:ext cx="2159559" cy="161967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G:\6.코이카 수단\11.사진\20190318\output\20190318_17074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466" t="36532"/>
          <a:stretch/>
        </p:blipFill>
        <p:spPr bwMode="auto">
          <a:xfrm>
            <a:off x="5600164" y="3431212"/>
            <a:ext cx="2127797" cy="16196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_x256964288" descr="EMB0000553444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6183" y="1199389"/>
            <a:ext cx="2159559" cy="1619670"/>
          </a:xfrm>
          <a:prstGeom prst="rect">
            <a:avLst/>
          </a:prstGeom>
          <a:noFill/>
          <a:extLst>
            <a:ext uri="{909E8E84-426E-40DD-AFC4-6F175D3DCCD1}">
              <a14:hiddenFill xmlns:a14="http://schemas.microsoft.com/office/drawing/2010/main">
                <a:solidFill>
                  <a:srgbClr val="FFFFFF"/>
                </a:solidFill>
              </a14:hiddenFill>
            </a:ext>
          </a:extLst>
        </p:spPr>
      </p:pic>
      <p:pic>
        <p:nvPicPr>
          <p:cNvPr id="1025" name="_x256464904" descr="EMB0000553443d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53" y="1169173"/>
            <a:ext cx="3208980" cy="43510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7BF09F-10E2-462F-AB95-10F2EE2DD058}" type="slidenum">
              <a:rPr lang="en-US" smtClean="0"/>
              <a:pPr/>
              <a:t>15</a:t>
            </a:fld>
            <a:endParaRPr lang="en-US" dirty="0"/>
          </a:p>
        </p:txBody>
      </p:sp>
      <p:sp>
        <p:nvSpPr>
          <p:cNvPr id="21" name="직사각형 20"/>
          <p:cNvSpPr/>
          <p:nvPr/>
        </p:nvSpPr>
        <p:spPr>
          <a:xfrm>
            <a:off x="-361768" y="5409705"/>
            <a:ext cx="3886200" cy="382092"/>
          </a:xfrm>
          <a:prstGeom prst="rect">
            <a:avLst/>
          </a:prstGeom>
        </p:spPr>
        <p:txBody>
          <a:bodyPr wrap="square">
            <a:spAutoFit/>
          </a:bodyPr>
          <a:lstStyle/>
          <a:p>
            <a:pPr algn="ctr" fontAlgn="auto">
              <a:lnSpc>
                <a:spcPct val="150000"/>
              </a:lnSpc>
              <a:spcBef>
                <a:spcPts val="0"/>
              </a:spcBef>
              <a:spcAft>
                <a:spcPts val="0"/>
              </a:spcAft>
              <a:defRPr/>
            </a:pPr>
            <a:r>
              <a:rPr lang="es-ES" altLang="ko-KR" sz="1400" b="1" dirty="0" err="1"/>
              <a:t>River</a:t>
            </a:r>
            <a:r>
              <a:rPr lang="es-ES" altLang="ko-KR" sz="1400" b="1" dirty="0"/>
              <a:t> </a:t>
            </a:r>
            <a:r>
              <a:rPr lang="es-ES" altLang="ko-KR" sz="1400" b="1" dirty="0" err="1"/>
              <a:t>Nile</a:t>
            </a:r>
            <a:r>
              <a:rPr lang="es-ES" altLang="ko-KR" sz="1400" b="1" dirty="0"/>
              <a:t> </a:t>
            </a:r>
            <a:r>
              <a:rPr lang="es-ES" altLang="ko-KR" sz="1400" b="1" dirty="0" err="1"/>
              <a:t>State</a:t>
            </a:r>
            <a:r>
              <a:rPr lang="es-ES" altLang="ko-KR" sz="1400" b="1" dirty="0"/>
              <a:t>, Sudan</a:t>
            </a:r>
          </a:p>
        </p:txBody>
      </p:sp>
      <p:sp>
        <p:nvSpPr>
          <p:cNvPr id="23" name="직사각형 22"/>
          <p:cNvSpPr/>
          <p:nvPr/>
        </p:nvSpPr>
        <p:spPr>
          <a:xfrm>
            <a:off x="3423921" y="2817039"/>
            <a:ext cx="5552440" cy="523220"/>
          </a:xfrm>
          <a:prstGeom prst="rect">
            <a:avLst/>
          </a:prstGeom>
        </p:spPr>
        <p:txBody>
          <a:bodyPr wrap="square">
            <a:spAutoFit/>
          </a:bodyPr>
          <a:lstStyle/>
          <a:p>
            <a:pPr>
              <a:defRPr/>
            </a:pPr>
            <a:r>
              <a:rPr lang="en-US" altLang="ko-KR" sz="1400" b="1" dirty="0">
                <a:solidFill>
                  <a:schemeClr val="dk1"/>
                </a:solidFill>
              </a:rPr>
              <a:t>Ground water Pump Depth : </a:t>
            </a:r>
            <a:r>
              <a:rPr lang="en-US" altLang="ko-KR" sz="1400" b="1" dirty="0" err="1">
                <a:solidFill>
                  <a:schemeClr val="dk1"/>
                </a:solidFill>
              </a:rPr>
              <a:t>27m</a:t>
            </a:r>
            <a:r>
              <a:rPr lang="en-US" altLang="ko-KR" sz="1400" b="1" dirty="0">
                <a:solidFill>
                  <a:schemeClr val="dk1"/>
                </a:solidFill>
              </a:rPr>
              <a:t>,  Q :</a:t>
            </a:r>
            <a:r>
              <a:rPr lang="en-US" sz="1400" b="1" dirty="0"/>
              <a:t> 70㎥/hr,  A : </a:t>
            </a:r>
            <a:r>
              <a:rPr lang="en-US" sz="1400" b="1" dirty="0" err="1"/>
              <a:t>10ha</a:t>
            </a:r>
            <a:r>
              <a:rPr lang="en-US" sz="1400" b="1" dirty="0"/>
              <a:t> , Budget : </a:t>
            </a:r>
            <a:r>
              <a:rPr lang="en-US" sz="1400" b="1" dirty="0" err="1"/>
              <a:t>30,000US</a:t>
            </a:r>
            <a:r>
              <a:rPr lang="en-US" sz="1400" b="1" dirty="0"/>
              <a:t>$, </a:t>
            </a:r>
            <a:r>
              <a:rPr lang="en-US" sz="1400" b="1" dirty="0" err="1"/>
              <a:t>19.76kW</a:t>
            </a:r>
            <a:r>
              <a:rPr lang="en-US" sz="1400" b="1" dirty="0"/>
              <a:t>,  </a:t>
            </a:r>
            <a:r>
              <a:rPr lang="en-US" sz="1400" b="1" dirty="0" err="1"/>
              <a:t>Pannels</a:t>
            </a:r>
            <a:r>
              <a:rPr lang="en-US" sz="1400" b="1" dirty="0"/>
              <a:t> : </a:t>
            </a:r>
            <a:r>
              <a:rPr lang="en-US" sz="1400" b="1" dirty="0" err="1"/>
              <a:t>260Wp×76</a:t>
            </a:r>
            <a:r>
              <a:rPr lang="en-US" sz="1400" b="1" dirty="0"/>
              <a:t>(China), Controller : LORENTZ</a:t>
            </a:r>
          </a:p>
        </p:txBody>
      </p:sp>
      <p:sp>
        <p:nvSpPr>
          <p:cNvPr id="28" name="Title 1"/>
          <p:cNvSpPr>
            <a:spLocks noGrp="1"/>
          </p:cNvSpPr>
          <p:nvPr>
            <p:ph type="title"/>
          </p:nvPr>
        </p:nvSpPr>
        <p:spPr>
          <a:xfrm>
            <a:off x="-1503" y="38100"/>
            <a:ext cx="7886700" cy="967400"/>
          </a:xfrm>
        </p:spPr>
        <p:txBody>
          <a:bodyPr/>
          <a:lstStyle/>
          <a:p>
            <a:r>
              <a:rPr lang="en-GB" dirty="0"/>
              <a:t>5. Conclusion and Suggestions</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_x256458040"/>
          <p:cNvSpPr>
            <a:spLocks noChangeArrowheads="1"/>
          </p:cNvSpPr>
          <p:nvPr/>
        </p:nvSpPr>
        <p:spPr bwMode="auto">
          <a:xfrm>
            <a:off x="1869146" y="1602877"/>
            <a:ext cx="866434" cy="1193663"/>
          </a:xfrm>
          <a:prstGeom prst="rect">
            <a:avLst/>
          </a:prstGeom>
          <a:noFill/>
          <a:ln w="17907">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_x257840088" descr="EMB0000553444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7479" y="1197749"/>
            <a:ext cx="1214819" cy="161929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6.코이카 수단\11.사진\20190318\output\20190318_1709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1857" y="3431925"/>
            <a:ext cx="1230281" cy="1640376"/>
          </a:xfrm>
          <a:prstGeom prst="rect">
            <a:avLst/>
          </a:prstGeom>
          <a:noFill/>
          <a:extLst>
            <a:ext uri="{909E8E84-426E-40DD-AFC4-6F175D3DCCD1}">
              <a14:hiddenFill xmlns:a14="http://schemas.microsoft.com/office/drawing/2010/main">
                <a:solidFill>
                  <a:srgbClr val="FFFFFF"/>
                </a:solidFill>
              </a14:hiddenFill>
            </a:ext>
          </a:extLst>
        </p:spPr>
      </p:pic>
      <p:sp>
        <p:nvSpPr>
          <p:cNvPr id="33" name="직사각형 32"/>
          <p:cNvSpPr/>
          <p:nvPr/>
        </p:nvSpPr>
        <p:spPr>
          <a:xfrm>
            <a:off x="3346183" y="5079921"/>
            <a:ext cx="5715955" cy="523220"/>
          </a:xfrm>
          <a:prstGeom prst="rect">
            <a:avLst/>
          </a:prstGeom>
        </p:spPr>
        <p:txBody>
          <a:bodyPr wrap="square">
            <a:spAutoFit/>
          </a:bodyPr>
          <a:lstStyle/>
          <a:p>
            <a:pPr>
              <a:defRPr/>
            </a:pPr>
            <a:r>
              <a:rPr lang="en-US" altLang="ko-KR" sz="1400" b="1" dirty="0">
                <a:solidFill>
                  <a:schemeClr val="dk1"/>
                </a:solidFill>
              </a:rPr>
              <a:t>River Pump height: 3m ,  Q :</a:t>
            </a:r>
            <a:r>
              <a:rPr lang="en-US" sz="1400" b="1" dirty="0"/>
              <a:t> 20㎥/hr,  A : 3ha , Budget : </a:t>
            </a:r>
            <a:r>
              <a:rPr lang="en-US" sz="1400" b="1" dirty="0" err="1"/>
              <a:t>8,000US</a:t>
            </a:r>
            <a:r>
              <a:rPr lang="en-US" sz="1400" b="1" dirty="0"/>
              <a:t>$, </a:t>
            </a:r>
          </a:p>
          <a:p>
            <a:pPr>
              <a:defRPr/>
            </a:pPr>
            <a:r>
              <a:rPr lang="en-US" sz="1400" b="1" dirty="0"/>
              <a:t>V= </a:t>
            </a:r>
            <a:r>
              <a:rPr lang="en-US" sz="1400" b="1" dirty="0" err="1"/>
              <a:t>5.6KW</a:t>
            </a:r>
            <a:r>
              <a:rPr lang="en-US" sz="1400" b="1" dirty="0"/>
              <a:t>,  </a:t>
            </a:r>
            <a:r>
              <a:rPr lang="en-US" sz="1400" b="1" dirty="0" err="1"/>
              <a:t>Pannels</a:t>
            </a:r>
            <a:r>
              <a:rPr lang="en-US" sz="1400" b="1" dirty="0"/>
              <a:t> : </a:t>
            </a:r>
            <a:r>
              <a:rPr lang="en-US" sz="1400" b="1" dirty="0" err="1"/>
              <a:t>260Wp×20</a:t>
            </a:r>
            <a:r>
              <a:rPr lang="en-US" sz="1400" b="1" dirty="0"/>
              <a:t>(China), Controller : LORENTZ</a:t>
            </a:r>
          </a:p>
        </p:txBody>
      </p:sp>
      <p:pic>
        <p:nvPicPr>
          <p:cNvPr id="1038" name="Picture 14" descr="G:\6.코이카 수단\11.사진\20190318\output\20190318_16012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0165" y="1197369"/>
            <a:ext cx="2159559" cy="16196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EKR\Desktop\글로벌OD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261441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87127" y="6219562"/>
            <a:ext cx="432707" cy="365125"/>
          </a:xfrm>
        </p:spPr>
        <p:txBody>
          <a:bodyPr/>
          <a:lstStyle/>
          <a:p>
            <a:fld id="{2D7BF09F-10E2-462F-AB95-10F2EE2DD058}" type="slidenum">
              <a:rPr lang="en-US" smtClean="0"/>
              <a:pPr/>
              <a:t>16</a:t>
            </a:fld>
            <a:endParaRPr lang="en-US" dirty="0"/>
          </a:p>
        </p:txBody>
      </p:sp>
      <p:pic>
        <p:nvPicPr>
          <p:cNvPr id="23" name="Picture 2" descr="D:\0.AIWW발표\0.발표자료 작성\av sistema de riego el porvenir hd.mp4_0001160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0" r="6911"/>
          <a:stretch/>
        </p:blipFill>
        <p:spPr bwMode="auto">
          <a:xfrm>
            <a:off x="4373799" y="1841110"/>
            <a:ext cx="4700719" cy="3220615"/>
          </a:xfrm>
          <a:prstGeom prst="rect">
            <a:avLst/>
          </a:prstGeom>
          <a:noFill/>
          <a:extLst>
            <a:ext uri="{909E8E84-426E-40DD-AFC4-6F175D3DCCD1}">
              <a14:hiddenFill xmlns:a14="http://schemas.microsoft.com/office/drawing/2010/main">
                <a:solidFill>
                  <a:srgbClr val="FFFFFF"/>
                </a:solidFill>
              </a14:hiddenFill>
            </a:ext>
          </a:extLst>
        </p:spPr>
      </p:pic>
      <p:sp>
        <p:nvSpPr>
          <p:cNvPr id="24" name="제목 1"/>
          <p:cNvSpPr txBox="1">
            <a:spLocks/>
          </p:cNvSpPr>
          <p:nvPr/>
        </p:nvSpPr>
        <p:spPr>
          <a:xfrm>
            <a:off x="225641" y="653623"/>
            <a:ext cx="8435280" cy="576064"/>
          </a:xfrm>
          <a:prstGeom prst="rect">
            <a:avLst/>
          </a:prstGeom>
        </p:spPr>
        <p:txBody>
          <a:bodyPr vert="horz" lIns="91440" tIns="45720" rIns="91440" bIns="45720" rtlCol="0" anchor="ctr">
            <a:noAutofit/>
          </a:bodyPr>
          <a:lstStyle>
            <a:lvl1pPr algn="l" defTabSz="914400" rtl="0" eaLnBrk="1" latinLnBrk="1" hangingPunct="1">
              <a:spcBef>
                <a:spcPct val="0"/>
              </a:spcBef>
              <a:buNone/>
              <a:defRPr sz="2600" kern="1200">
                <a:solidFill>
                  <a:schemeClr val="bg1"/>
                </a:solidFill>
                <a:effectLst>
                  <a:outerShdw blurRad="50800" dist="38100" dir="2700000" algn="tl" rotWithShape="0">
                    <a:prstClr val="black">
                      <a:alpha val="40000"/>
                    </a:prstClr>
                  </a:outerShdw>
                </a:effectLst>
                <a:latin typeface="HY헤드라인M" panose="02030600000101010101" pitchFamily="18" charset="-127"/>
                <a:ea typeface="HY헤드라인M" panose="02030600000101010101" pitchFamily="18" charset="-127"/>
                <a:cs typeface="+mj-cs"/>
              </a:defRPr>
            </a:lvl1pPr>
          </a:lstStyle>
          <a:p>
            <a:pPr algn="ctr"/>
            <a:r>
              <a:rPr lang="fr-CH" altLang="ko-KR" sz="4000" b="1" dirty="0">
                <a:solidFill>
                  <a:schemeClr val="tx1"/>
                </a:solidFill>
                <a:effectLst/>
                <a:cs typeface="Arial" panose="020B0604020202020204" pitchFamily="34" charset="0"/>
              </a:rPr>
              <a:t>Thank you for your attention</a:t>
            </a:r>
          </a:p>
          <a:p>
            <a:pPr algn="ctr"/>
            <a:r>
              <a:rPr lang="fr-CH" altLang="ko-KR" sz="2400" b="1" dirty="0">
                <a:solidFill>
                  <a:srgbClr val="0033CC"/>
                </a:solidFill>
                <a:effectLst/>
                <a:cs typeface="Arial" panose="020B0604020202020204" pitchFamily="34" charset="0"/>
              </a:rPr>
              <a:t>(KIM BONGKYUN / E-mail : bongdol@</a:t>
            </a:r>
            <a:r>
              <a:rPr lang="en-US" altLang="ko-KR" sz="2400" b="1" dirty="0">
                <a:solidFill>
                  <a:srgbClr val="0033CC"/>
                </a:solidFill>
                <a:effectLst/>
                <a:cs typeface="Arial" panose="020B0604020202020204" pitchFamily="34" charset="0"/>
              </a:rPr>
              <a:t>ekr.</a:t>
            </a:r>
            <a:r>
              <a:rPr lang="es-ES" altLang="ko-KR" sz="2400" b="1" dirty="0">
                <a:solidFill>
                  <a:srgbClr val="0033CC"/>
                </a:solidFill>
                <a:effectLst/>
                <a:cs typeface="Arial" panose="020B0604020202020204" pitchFamily="34" charset="0"/>
              </a:rPr>
              <a:t>or</a:t>
            </a:r>
            <a:r>
              <a:rPr lang="en-US" altLang="ko-KR" sz="2400" b="1" dirty="0">
                <a:solidFill>
                  <a:srgbClr val="0033CC"/>
                </a:solidFill>
                <a:effectLst/>
                <a:cs typeface="Arial" panose="020B0604020202020204" pitchFamily="34" charset="0"/>
              </a:rPr>
              <a:t>.</a:t>
            </a:r>
            <a:r>
              <a:rPr lang="en-US" altLang="ko-KR" sz="2400" b="1" dirty="0" err="1">
                <a:solidFill>
                  <a:srgbClr val="0033CC"/>
                </a:solidFill>
                <a:effectLst/>
                <a:cs typeface="Arial" panose="020B0604020202020204" pitchFamily="34" charset="0"/>
              </a:rPr>
              <a:t>kr</a:t>
            </a:r>
            <a:r>
              <a:rPr lang="fr-CH" altLang="ko-KR" sz="2400" b="1" dirty="0">
                <a:solidFill>
                  <a:srgbClr val="0033CC"/>
                </a:solidFill>
                <a:effectLst/>
                <a:cs typeface="Arial" panose="020B0604020202020204" pitchFamily="34" charset="0"/>
              </a:rPr>
              <a:t>)</a:t>
            </a:r>
            <a:endParaRPr lang="ko-KR" altLang="en-US" sz="2400" dirty="0">
              <a:solidFill>
                <a:srgbClr val="0033CC"/>
              </a:solidFill>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_x255868816" descr="EMB0000553444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45" y="1841110"/>
            <a:ext cx="4293329" cy="32206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2" descr="C:\Users\EKR\Desktop\글로벌O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309171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31" y="59270"/>
            <a:ext cx="2842700" cy="967400"/>
          </a:xfrm>
        </p:spPr>
        <p:txBody>
          <a:bodyPr>
            <a:noAutofit/>
          </a:bodyPr>
          <a:lstStyle/>
          <a:p>
            <a:r>
              <a:rPr lang="en-US" sz="3600" dirty="0"/>
              <a:t>Contents</a:t>
            </a:r>
          </a:p>
        </p:txBody>
      </p:sp>
      <p:sp>
        <p:nvSpPr>
          <p:cNvPr id="4" name="Slide Number Placeholder 3"/>
          <p:cNvSpPr>
            <a:spLocks noGrp="1"/>
          </p:cNvSpPr>
          <p:nvPr>
            <p:ph type="sldNum" sz="quarter" idx="12"/>
          </p:nvPr>
        </p:nvSpPr>
        <p:spPr/>
        <p:txBody>
          <a:bodyPr/>
          <a:lstStyle/>
          <a:p>
            <a:fld id="{2D7BF09F-10E2-462F-AB95-10F2EE2DD058}" type="slidenum">
              <a:rPr lang="en-US" smtClean="0"/>
              <a:pPr/>
              <a:t>2</a:t>
            </a:fld>
            <a:endParaRPr lang="en-US" dirty="0"/>
          </a:p>
        </p:txBody>
      </p:sp>
      <p:pic>
        <p:nvPicPr>
          <p:cNvPr id="5" name="Picture 4" descr="지하수에 대한 이미지 검색결과">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8666" y="3733800"/>
            <a:ext cx="2377832" cy="20470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그룹 11"/>
          <p:cNvGrpSpPr/>
          <p:nvPr/>
        </p:nvGrpSpPr>
        <p:grpSpPr>
          <a:xfrm>
            <a:off x="720000" y="1476297"/>
            <a:ext cx="5625503" cy="405059"/>
            <a:chOff x="273550" y="1664875"/>
            <a:chExt cx="5625503" cy="405059"/>
          </a:xfrm>
        </p:grpSpPr>
        <p:sp>
          <p:nvSpPr>
            <p:cNvPr id="6" name="TextBox 5"/>
            <p:cNvSpPr txBox="1"/>
            <p:nvPr/>
          </p:nvSpPr>
          <p:spPr>
            <a:xfrm>
              <a:off x="699520" y="1700602"/>
              <a:ext cx="5199533" cy="369332"/>
            </a:xfrm>
            <a:prstGeom prst="rect">
              <a:avLst/>
            </a:prstGeom>
            <a:noFill/>
          </p:spPr>
          <p:txBody>
            <a:bodyPr wrap="square" rtlCol="0">
              <a:spAutoFit/>
            </a:bodyPr>
            <a:lstStyle/>
            <a:p>
              <a:r>
                <a:rPr lang="en-US" altLang="ko-KR" b="1" i="1" dirty="0">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Background</a:t>
              </a:r>
            </a:p>
          </p:txBody>
        </p:sp>
        <p:sp>
          <p:nvSpPr>
            <p:cNvPr id="8" name="모서리가 둥근 직사각형 7"/>
            <p:cNvSpPr/>
            <p:nvPr/>
          </p:nvSpPr>
          <p:spPr>
            <a:xfrm>
              <a:off x="273550" y="1664875"/>
              <a:ext cx="442664" cy="368887"/>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b="1" dirty="0">
                  <a:effectLst>
                    <a:outerShdw blurRad="38100" dist="38100" dir="2700000" algn="tl">
                      <a:srgbClr val="000000">
                        <a:alpha val="43137"/>
                      </a:srgbClr>
                    </a:outerShdw>
                  </a:effectLst>
                  <a:latin typeface="Impact" panose="020B0806030902050204" pitchFamily="34" charset="0"/>
                </a:rPr>
                <a:t>1</a:t>
              </a:r>
              <a:endParaRPr lang="ko-KR" altLang="en-US" b="1" dirty="0">
                <a:effectLst>
                  <a:outerShdw blurRad="38100" dist="38100" dir="2700000" algn="tl">
                    <a:srgbClr val="000000">
                      <a:alpha val="43137"/>
                    </a:srgbClr>
                  </a:outerShdw>
                </a:effectLst>
                <a:latin typeface="Impact" panose="020B0806030902050204" pitchFamily="34" charset="0"/>
              </a:endParaRPr>
            </a:p>
          </p:txBody>
        </p:sp>
      </p:grpSp>
      <p:grpSp>
        <p:nvGrpSpPr>
          <p:cNvPr id="13" name="그룹 12"/>
          <p:cNvGrpSpPr/>
          <p:nvPr/>
        </p:nvGrpSpPr>
        <p:grpSpPr>
          <a:xfrm>
            <a:off x="720000" y="2128096"/>
            <a:ext cx="5940504" cy="386727"/>
            <a:chOff x="971600" y="2713484"/>
            <a:chExt cx="5940504" cy="386727"/>
          </a:xfrm>
        </p:grpSpPr>
        <p:sp>
          <p:nvSpPr>
            <p:cNvPr id="7" name="TextBox 6"/>
            <p:cNvSpPr txBox="1"/>
            <p:nvPr/>
          </p:nvSpPr>
          <p:spPr>
            <a:xfrm>
              <a:off x="1372852" y="2713484"/>
              <a:ext cx="5539252" cy="369332"/>
            </a:xfrm>
            <a:prstGeom prst="rect">
              <a:avLst/>
            </a:prstGeom>
            <a:noFill/>
          </p:spPr>
          <p:txBody>
            <a:bodyPr wrap="square" rtlCol="0">
              <a:spAutoFit/>
            </a:bodyPr>
            <a:lstStyle/>
            <a:p>
              <a:r>
                <a:rPr lang="en-US" altLang="ko-KR" b="1" i="1" dirty="0">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Status of El Salvador and Project Area</a:t>
              </a:r>
            </a:p>
          </p:txBody>
        </p:sp>
        <p:sp>
          <p:nvSpPr>
            <p:cNvPr id="9" name="모서리가 둥근 직사각형 8"/>
            <p:cNvSpPr/>
            <p:nvPr/>
          </p:nvSpPr>
          <p:spPr>
            <a:xfrm>
              <a:off x="971600" y="2731324"/>
              <a:ext cx="442664" cy="368887"/>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b="1" dirty="0">
                  <a:effectLst>
                    <a:outerShdw blurRad="38100" dist="38100" dir="2700000" algn="tl">
                      <a:srgbClr val="000000">
                        <a:alpha val="43137"/>
                      </a:srgbClr>
                    </a:outerShdw>
                  </a:effectLst>
                  <a:latin typeface="Impact" panose="020B0806030902050204" pitchFamily="34" charset="0"/>
                </a:rPr>
                <a:t>2</a:t>
              </a:r>
              <a:endParaRPr lang="ko-KR" altLang="en-US" b="1" dirty="0">
                <a:effectLst>
                  <a:outerShdw blurRad="38100" dist="38100" dir="2700000" algn="tl">
                    <a:srgbClr val="000000">
                      <a:alpha val="43137"/>
                    </a:srgbClr>
                  </a:outerShdw>
                </a:effectLst>
                <a:latin typeface="Impact" panose="020B0806030902050204" pitchFamily="34" charset="0"/>
              </a:endParaRPr>
            </a:p>
          </p:txBody>
        </p:sp>
      </p:grpSp>
      <p:grpSp>
        <p:nvGrpSpPr>
          <p:cNvPr id="14" name="그룹 13"/>
          <p:cNvGrpSpPr/>
          <p:nvPr/>
        </p:nvGrpSpPr>
        <p:grpSpPr>
          <a:xfrm>
            <a:off x="720000" y="4161304"/>
            <a:ext cx="5941645" cy="401234"/>
            <a:chOff x="1366659" y="3896426"/>
            <a:chExt cx="5941645" cy="401234"/>
          </a:xfrm>
        </p:grpSpPr>
        <p:sp>
          <p:nvSpPr>
            <p:cNvPr id="10" name="모서리가 둥근 직사각형 9"/>
            <p:cNvSpPr/>
            <p:nvPr/>
          </p:nvSpPr>
          <p:spPr>
            <a:xfrm>
              <a:off x="1366659" y="3896426"/>
              <a:ext cx="442664" cy="368887"/>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b="1" dirty="0">
                  <a:effectLst>
                    <a:outerShdw blurRad="38100" dist="38100" dir="2700000" algn="tl">
                      <a:srgbClr val="000000">
                        <a:alpha val="43137"/>
                      </a:srgbClr>
                    </a:outerShdw>
                  </a:effectLst>
                  <a:latin typeface="Impact" panose="020B0806030902050204" pitchFamily="34" charset="0"/>
                </a:rPr>
                <a:t>5</a:t>
              </a:r>
              <a:endParaRPr lang="ko-KR" altLang="en-US" b="1" dirty="0">
                <a:effectLst>
                  <a:outerShdw blurRad="38100" dist="38100" dir="2700000" algn="tl">
                    <a:srgbClr val="000000">
                      <a:alpha val="43137"/>
                    </a:srgbClr>
                  </a:outerShdw>
                </a:effectLst>
                <a:latin typeface="Impact" panose="020B0806030902050204" pitchFamily="34" charset="0"/>
              </a:endParaRPr>
            </a:p>
          </p:txBody>
        </p:sp>
        <p:sp>
          <p:nvSpPr>
            <p:cNvPr id="11" name="TextBox 10"/>
            <p:cNvSpPr txBox="1"/>
            <p:nvPr/>
          </p:nvSpPr>
          <p:spPr>
            <a:xfrm>
              <a:off x="1769052" y="3928328"/>
              <a:ext cx="5539252" cy="369332"/>
            </a:xfrm>
            <a:prstGeom prst="rect">
              <a:avLst/>
            </a:prstGeom>
            <a:noFill/>
          </p:spPr>
          <p:txBody>
            <a:bodyPr wrap="square" rtlCol="0">
              <a:spAutoFit/>
            </a:bodyPr>
            <a:lstStyle/>
            <a:p>
              <a:r>
                <a:rPr lang="en-US" altLang="ko-KR" b="1" i="1" dirty="0">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Conclusion and Suggestions</a:t>
              </a:r>
            </a:p>
          </p:txBody>
        </p:sp>
      </p:grpSp>
      <p:grpSp>
        <p:nvGrpSpPr>
          <p:cNvPr id="15" name="그룹 14"/>
          <p:cNvGrpSpPr/>
          <p:nvPr/>
        </p:nvGrpSpPr>
        <p:grpSpPr>
          <a:xfrm>
            <a:off x="720000" y="2804220"/>
            <a:ext cx="5941645" cy="401234"/>
            <a:chOff x="1366659" y="3896426"/>
            <a:chExt cx="5941645" cy="401234"/>
          </a:xfrm>
        </p:grpSpPr>
        <p:sp>
          <p:nvSpPr>
            <p:cNvPr id="16" name="모서리가 둥근 직사각형 15"/>
            <p:cNvSpPr/>
            <p:nvPr/>
          </p:nvSpPr>
          <p:spPr>
            <a:xfrm>
              <a:off x="1366659" y="3896426"/>
              <a:ext cx="442664" cy="368887"/>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b="1" dirty="0">
                  <a:effectLst>
                    <a:outerShdw blurRad="38100" dist="38100" dir="2700000" algn="tl">
                      <a:srgbClr val="000000">
                        <a:alpha val="43137"/>
                      </a:srgbClr>
                    </a:outerShdw>
                  </a:effectLst>
                  <a:latin typeface="Impact" panose="020B0806030902050204" pitchFamily="34" charset="0"/>
                </a:rPr>
                <a:t>3</a:t>
              </a:r>
              <a:endParaRPr lang="ko-KR" altLang="en-US" b="1" dirty="0">
                <a:effectLst>
                  <a:outerShdw blurRad="38100" dist="38100" dir="2700000" algn="tl">
                    <a:srgbClr val="000000">
                      <a:alpha val="43137"/>
                    </a:srgbClr>
                  </a:outerShdw>
                </a:effectLst>
                <a:latin typeface="Impact" panose="020B0806030902050204" pitchFamily="34" charset="0"/>
              </a:endParaRPr>
            </a:p>
          </p:txBody>
        </p:sp>
        <p:sp>
          <p:nvSpPr>
            <p:cNvPr id="17" name="TextBox 16"/>
            <p:cNvSpPr txBox="1"/>
            <p:nvPr/>
          </p:nvSpPr>
          <p:spPr>
            <a:xfrm>
              <a:off x="1769052" y="3928328"/>
              <a:ext cx="5539252" cy="369332"/>
            </a:xfrm>
            <a:prstGeom prst="rect">
              <a:avLst/>
            </a:prstGeom>
            <a:noFill/>
          </p:spPr>
          <p:txBody>
            <a:bodyPr wrap="square" rtlCol="0">
              <a:spAutoFit/>
            </a:bodyPr>
            <a:lstStyle/>
            <a:p>
              <a:r>
                <a:rPr lang="en-US" altLang="ko-KR" b="1" i="1" dirty="0">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Project Concept and Analysis </a:t>
              </a:r>
              <a:endParaRPr lang="ko-KR" altLang="en-US" b="1" i="1" dirty="0">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endParaRPr>
            </a:p>
          </p:txBody>
        </p:sp>
      </p:grpSp>
      <p:grpSp>
        <p:nvGrpSpPr>
          <p:cNvPr id="18" name="그룹 17"/>
          <p:cNvGrpSpPr/>
          <p:nvPr/>
        </p:nvGrpSpPr>
        <p:grpSpPr>
          <a:xfrm>
            <a:off x="720000" y="3486011"/>
            <a:ext cx="5941645" cy="401234"/>
            <a:chOff x="1366659" y="3896426"/>
            <a:chExt cx="5941645" cy="401234"/>
          </a:xfrm>
        </p:grpSpPr>
        <p:sp>
          <p:nvSpPr>
            <p:cNvPr id="19" name="모서리가 둥근 직사각형 18"/>
            <p:cNvSpPr/>
            <p:nvPr/>
          </p:nvSpPr>
          <p:spPr>
            <a:xfrm>
              <a:off x="1366659" y="3896426"/>
              <a:ext cx="442664" cy="368887"/>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b="1" dirty="0">
                  <a:effectLst>
                    <a:outerShdw blurRad="38100" dist="38100" dir="2700000" algn="tl">
                      <a:srgbClr val="000000">
                        <a:alpha val="43137"/>
                      </a:srgbClr>
                    </a:outerShdw>
                  </a:effectLst>
                  <a:latin typeface="Impact" panose="020B0806030902050204" pitchFamily="34" charset="0"/>
                </a:rPr>
                <a:t>4</a:t>
              </a:r>
              <a:endParaRPr lang="ko-KR" altLang="en-US" b="1" dirty="0">
                <a:effectLst>
                  <a:outerShdw blurRad="38100" dist="38100" dir="2700000" algn="tl">
                    <a:srgbClr val="000000">
                      <a:alpha val="43137"/>
                    </a:srgbClr>
                  </a:outerShdw>
                </a:effectLst>
                <a:latin typeface="Impact" panose="020B0806030902050204" pitchFamily="34" charset="0"/>
              </a:endParaRPr>
            </a:p>
          </p:txBody>
        </p:sp>
        <p:sp>
          <p:nvSpPr>
            <p:cNvPr id="20" name="TextBox 19"/>
            <p:cNvSpPr txBox="1"/>
            <p:nvPr/>
          </p:nvSpPr>
          <p:spPr>
            <a:xfrm>
              <a:off x="1769052" y="3928328"/>
              <a:ext cx="5539252" cy="369332"/>
            </a:xfrm>
            <a:prstGeom prst="rect">
              <a:avLst/>
            </a:prstGeom>
            <a:noFill/>
          </p:spPr>
          <p:txBody>
            <a:bodyPr wrap="square" rtlCol="0">
              <a:spAutoFit/>
            </a:bodyPr>
            <a:lstStyle/>
            <a:p>
              <a:r>
                <a:rPr lang="en-US" altLang="ko-KR" b="1" i="1" dirty="0">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Project implementation</a:t>
              </a:r>
            </a:p>
          </p:txBody>
        </p:sp>
      </p:grpSp>
      <p:grpSp>
        <p:nvGrpSpPr>
          <p:cNvPr id="3" name="그룹 2"/>
          <p:cNvGrpSpPr/>
          <p:nvPr/>
        </p:nvGrpSpPr>
        <p:grpSpPr>
          <a:xfrm>
            <a:off x="16935" y="5969872"/>
            <a:ext cx="4555065" cy="852527"/>
            <a:chOff x="16935" y="5969872"/>
            <a:chExt cx="4555065" cy="852527"/>
          </a:xfrm>
        </p:grpSpPr>
        <p:pic>
          <p:nvPicPr>
            <p:cNvPr id="1026" name="Picture 2" descr="C:\Users\EKR\Desktop\글로벌O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grpSp>
    </p:spTree>
    <p:extLst>
      <p:ext uri="{BB962C8B-B14F-4D97-AF65-F5344CB8AC3E}">
        <p14:creationId xmlns:p14="http://schemas.microsoft.com/office/powerpoint/2010/main" val="204787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3</a:t>
            </a:fld>
            <a:endParaRPr lang="en-US" dirty="0"/>
          </a:p>
        </p:txBody>
      </p:sp>
      <p:sp>
        <p:nvSpPr>
          <p:cNvPr id="6" name="Title 1"/>
          <p:cNvSpPr>
            <a:spLocks noGrp="1"/>
          </p:cNvSpPr>
          <p:nvPr>
            <p:ph type="title"/>
          </p:nvPr>
        </p:nvSpPr>
        <p:spPr>
          <a:xfrm>
            <a:off x="10559" y="76204"/>
            <a:ext cx="7886700" cy="967400"/>
          </a:xfrm>
        </p:spPr>
        <p:txBody>
          <a:bodyPr/>
          <a:lstStyle/>
          <a:p>
            <a:r>
              <a:rPr lang="en-US" dirty="0"/>
              <a:t>1. Background</a:t>
            </a:r>
          </a:p>
        </p:txBody>
      </p:sp>
      <p:graphicFrame>
        <p:nvGraphicFramePr>
          <p:cNvPr id="15" name="표 14"/>
          <p:cNvGraphicFramePr>
            <a:graphicFrameLocks noGrp="1"/>
          </p:cNvGraphicFramePr>
          <p:nvPr>
            <p:extLst>
              <p:ext uri="{D42A27DB-BD31-4B8C-83A1-F6EECF244321}">
                <p14:modId xmlns:p14="http://schemas.microsoft.com/office/powerpoint/2010/main" val="1798648160"/>
              </p:ext>
            </p:extLst>
          </p:nvPr>
        </p:nvGraphicFramePr>
        <p:xfrm>
          <a:off x="275091" y="1243504"/>
          <a:ext cx="8626476" cy="2499360"/>
        </p:xfrm>
        <a:graphic>
          <a:graphicData uri="http://schemas.openxmlformats.org/drawingml/2006/table">
            <a:tbl>
              <a:tblPr firstRow="1" bandRow="1">
                <a:tableStyleId>{5C22544A-7EE6-4342-B048-85BDC9FD1C3A}</a:tableStyleId>
              </a:tblPr>
              <a:tblGrid>
                <a:gridCol w="1467565">
                  <a:extLst>
                    <a:ext uri="{9D8B030D-6E8A-4147-A177-3AD203B41FA5}">
                      <a16:colId xmlns:a16="http://schemas.microsoft.com/office/drawing/2014/main" val="20000"/>
                    </a:ext>
                  </a:extLst>
                </a:gridCol>
                <a:gridCol w="7158911">
                  <a:extLst>
                    <a:ext uri="{9D8B030D-6E8A-4147-A177-3AD203B41FA5}">
                      <a16:colId xmlns:a16="http://schemas.microsoft.com/office/drawing/2014/main" val="20001"/>
                    </a:ext>
                  </a:extLst>
                </a:gridCol>
              </a:tblGrid>
              <a:tr h="301966">
                <a:tc gridSpan="2">
                  <a:txBody>
                    <a:bodyPr/>
                    <a:lstStyle/>
                    <a:p>
                      <a:r>
                        <a:rPr lang="en-US" sz="1800" kern="1200" dirty="0">
                          <a:solidFill>
                            <a:schemeClr val="dk1"/>
                          </a:solidFill>
                          <a:effectLst/>
                          <a:latin typeface="+mj-lt"/>
                          <a:ea typeface="+mn-ea"/>
                          <a:cs typeface="+mn-cs"/>
                        </a:rPr>
                        <a:t>Challenges</a:t>
                      </a:r>
                      <a:r>
                        <a:rPr lang="en-US" sz="1800" kern="1200" baseline="0" dirty="0">
                          <a:solidFill>
                            <a:schemeClr val="dk1"/>
                          </a:solidFill>
                          <a:effectLst/>
                          <a:latin typeface="+mj-lt"/>
                          <a:ea typeface="+mn-ea"/>
                          <a:cs typeface="+mn-cs"/>
                        </a:rPr>
                        <a:t> and Solution</a:t>
                      </a:r>
                      <a:endParaRPr lang="en-PH" sz="1800" kern="1200" dirty="0">
                        <a:solidFill>
                          <a:schemeClr val="dk1"/>
                        </a:solidFill>
                        <a:effectLs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PH" dirty="0"/>
                    </a:p>
                  </a:txBody>
                  <a:tcPr>
                    <a:solidFill>
                      <a:schemeClr val="bg2">
                        <a:lumMod val="90000"/>
                      </a:schemeClr>
                    </a:solidFill>
                  </a:tcPr>
                </a:tc>
                <a:extLst>
                  <a:ext uri="{0D108BD9-81ED-4DB2-BD59-A6C34878D82A}">
                    <a16:rowId xmlns:a16="http://schemas.microsoft.com/office/drawing/2014/main" val="10000"/>
                  </a:ext>
                </a:extLst>
              </a:tr>
              <a:tr h="1049154">
                <a:tc>
                  <a:txBody>
                    <a:bodyPr/>
                    <a:lstStyle/>
                    <a:p>
                      <a:pPr algn="ctr">
                        <a:lnSpc>
                          <a:spcPct val="100000"/>
                        </a:lnSpc>
                      </a:pPr>
                      <a:r>
                        <a:rPr lang="en-US" altLang="ko-KR" sz="1600" b="1" dirty="0">
                          <a:solidFill>
                            <a:schemeClr val="accent6">
                              <a:lumMod val="50000"/>
                            </a:schemeClr>
                          </a:solidFill>
                          <a:latin typeface="+mn-lt"/>
                          <a:ea typeface="YDIYGO330" pitchFamily="18" charset="-127"/>
                        </a:rPr>
                        <a:t>Challenges</a:t>
                      </a:r>
                      <a:endParaRPr lang="en-PH" altLang="ko-KR" sz="1600" b="1" dirty="0">
                        <a:solidFill>
                          <a:schemeClr val="accent6">
                            <a:lumMod val="50000"/>
                          </a:schemeClr>
                        </a:solidFill>
                        <a:latin typeface="+mn-lt"/>
                        <a:ea typeface="YDIYGO330"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914400" eaLnBrk="0" fontAlgn="auto">
                        <a:lnSpc>
                          <a:spcPct val="100000"/>
                        </a:lnSpc>
                        <a:spcBef>
                          <a:spcPts val="0"/>
                        </a:spcBef>
                        <a:spcAft>
                          <a:spcPts val="0"/>
                        </a:spcAft>
                        <a:buClr>
                          <a:srgbClr val="000000"/>
                        </a:buClr>
                        <a:buFont typeface="Wingdings"/>
                        <a:buChar char="§"/>
                      </a:pPr>
                      <a:r>
                        <a:rPr lang="en-US" altLang="ko-KR" sz="1600" dirty="0">
                          <a:solidFill>
                            <a:srgbClr val="000000"/>
                          </a:solidFill>
                          <a:latin typeface="맑은 고딕" charset="0"/>
                          <a:ea typeface="맑은 고딕" charset="0"/>
                        </a:rPr>
                        <a:t>Many developing countries have tried to grow economy</a:t>
                      </a:r>
                      <a:r>
                        <a:rPr lang="en-US" altLang="ko-KR" sz="1600" baseline="0" dirty="0">
                          <a:solidFill>
                            <a:srgbClr val="000000"/>
                          </a:solidFill>
                          <a:latin typeface="맑은 고딕" charset="0"/>
                          <a:ea typeface="맑은 고딕" charset="0"/>
                        </a:rPr>
                        <a:t> and reduce poverty in rural area</a:t>
                      </a:r>
                      <a:r>
                        <a:rPr lang="en-US" altLang="ko-KR" sz="1600" dirty="0">
                          <a:solidFill>
                            <a:srgbClr val="000000"/>
                          </a:solidFill>
                          <a:latin typeface="맑은 고딕" charset="0"/>
                          <a:ea typeface="맑은 고딕" charset="0"/>
                        </a:rPr>
                        <a:t>.</a:t>
                      </a:r>
                      <a:endParaRPr lang="ko-KR" altLang="en-US" sz="1600" dirty="0">
                        <a:solidFill>
                          <a:srgbClr val="000000"/>
                        </a:solidFill>
                        <a:latin typeface="맑은 고딕" charset="0"/>
                        <a:ea typeface="맑은 고딕" charset="0"/>
                      </a:endParaRPr>
                    </a:p>
                    <a:p>
                      <a:pPr marL="0" indent="0" algn="l" defTabSz="914400" eaLnBrk="0" fontAlgn="auto">
                        <a:lnSpc>
                          <a:spcPct val="100000"/>
                        </a:lnSpc>
                        <a:spcBef>
                          <a:spcPts val="0"/>
                        </a:spcBef>
                        <a:spcAft>
                          <a:spcPts val="0"/>
                        </a:spcAft>
                        <a:buFontTx/>
                        <a:buNone/>
                      </a:pPr>
                      <a:r>
                        <a:rPr lang="en-US" altLang="ko-KR" sz="1600" dirty="0">
                          <a:solidFill>
                            <a:srgbClr val="000000"/>
                          </a:solidFill>
                          <a:latin typeface="맑은 고딕" charset="0"/>
                          <a:ea typeface="맑은 고딕" charset="0"/>
                        </a:rPr>
                        <a:t> </a:t>
                      </a:r>
                      <a:r>
                        <a:rPr lang="en-US" altLang="ko-KR" sz="1600" dirty="0">
                          <a:solidFill>
                            <a:schemeClr val="dk1"/>
                          </a:solidFill>
                          <a:latin typeface="맑은 고딕" charset="0"/>
                          <a:ea typeface="맑은 고딕" charset="0"/>
                        </a:rPr>
                        <a:t>⇒</a:t>
                      </a:r>
                      <a:r>
                        <a:rPr lang="en-US" altLang="ko-KR" sz="1600" dirty="0">
                          <a:solidFill>
                            <a:srgbClr val="000000"/>
                          </a:solidFill>
                          <a:latin typeface="맑은 고딕" charset="0"/>
                          <a:ea typeface="맑은 고딕" charset="0"/>
                        </a:rPr>
                        <a:t> </a:t>
                      </a:r>
                      <a:r>
                        <a:rPr lang="en-US" altLang="ko-KR" sz="1600" dirty="0">
                          <a:solidFill>
                            <a:schemeClr val="dk1"/>
                          </a:solidFill>
                          <a:latin typeface="맑은 고딕" charset="0"/>
                          <a:ea typeface="맑은 고딕" charset="0"/>
                        </a:rPr>
                        <a:t>It</a:t>
                      </a:r>
                      <a:r>
                        <a:rPr lang="en-US" altLang="ko-KR" sz="1600" baseline="0" dirty="0">
                          <a:solidFill>
                            <a:schemeClr val="dk1"/>
                          </a:solidFill>
                          <a:latin typeface="맑은 고딕" charset="0"/>
                          <a:ea typeface="맑은 고딕" charset="0"/>
                        </a:rPr>
                        <a:t> is </a:t>
                      </a:r>
                      <a:r>
                        <a:rPr lang="en-US" altLang="ko-KR" sz="1600" dirty="0">
                          <a:solidFill>
                            <a:schemeClr val="dk1"/>
                          </a:solidFill>
                          <a:latin typeface="맑은 고딕" charset="0"/>
                          <a:ea typeface="맑은 고딕" charset="0"/>
                        </a:rPr>
                        <a:t>necessary to install efficient irrigation</a:t>
                      </a:r>
                      <a:r>
                        <a:rPr lang="en-US" altLang="ko-KR" sz="1600" baseline="0" dirty="0">
                          <a:solidFill>
                            <a:schemeClr val="dk1"/>
                          </a:solidFill>
                          <a:latin typeface="맑은 고딕" charset="0"/>
                          <a:ea typeface="맑은 고딕" charset="0"/>
                        </a:rPr>
                        <a:t> system to secure stable water supply.</a:t>
                      </a:r>
                    </a:p>
                    <a:p>
                      <a:pPr marL="285750" indent="-285750" algn="l" defTabSz="914400" eaLnBrk="0" fontAlgn="auto">
                        <a:lnSpc>
                          <a:spcPct val="100000"/>
                        </a:lnSpc>
                        <a:spcBef>
                          <a:spcPts val="0"/>
                        </a:spcBef>
                        <a:spcAft>
                          <a:spcPts val="0"/>
                        </a:spcAft>
                        <a:buClr>
                          <a:srgbClr val="000000"/>
                        </a:buClr>
                        <a:buFont typeface="Wingdings"/>
                        <a:buChar char="§"/>
                      </a:pPr>
                      <a:r>
                        <a:rPr lang="en-US" altLang="ko-KR" sz="1600" dirty="0">
                          <a:solidFill>
                            <a:srgbClr val="000000"/>
                          </a:solidFill>
                          <a:latin typeface="맑은 고딕" charset="0"/>
                          <a:ea typeface="맑은 고딕" charset="0"/>
                        </a:rPr>
                        <a:t>High operation cost for </a:t>
                      </a:r>
                      <a:r>
                        <a:rPr lang="en-US" altLang="ko-KR" sz="1600" baseline="0" dirty="0">
                          <a:solidFill>
                            <a:srgbClr val="000000"/>
                          </a:solidFill>
                          <a:latin typeface="맑은 고딕" charset="0"/>
                          <a:ea typeface="맑은 고딕" charset="0"/>
                        </a:rPr>
                        <a:t>irrigation is main cause of unsustainability.</a:t>
                      </a:r>
                      <a:endParaRPr lang="ko-KR" altLang="en-US" sz="1600" dirty="0">
                        <a:solidFill>
                          <a:srgbClr val="000000"/>
                        </a:solidFill>
                        <a:latin typeface="맑은 고딕" charset="0"/>
                        <a:ea typeface="맑은 고딕"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20256">
                <a:tc>
                  <a:txBody>
                    <a:bodyPr/>
                    <a:lstStyle/>
                    <a:p>
                      <a:pPr algn="ctr">
                        <a:lnSpc>
                          <a:spcPct val="100000"/>
                        </a:lnSpc>
                      </a:pPr>
                      <a:r>
                        <a:rPr lang="en-US" altLang="ko-KR" sz="1600" b="1" dirty="0">
                          <a:solidFill>
                            <a:schemeClr val="accent6">
                              <a:lumMod val="50000"/>
                            </a:schemeClr>
                          </a:solidFill>
                          <a:latin typeface="+mn-lt"/>
                          <a:ea typeface="YDIYGO330" pitchFamily="18" charset="-127"/>
                        </a:rPr>
                        <a:t>Solution</a:t>
                      </a:r>
                      <a:endParaRPr lang="en-PH" altLang="ko-KR" sz="1600" b="1" dirty="0">
                        <a:solidFill>
                          <a:schemeClr val="accent6">
                            <a:lumMod val="50000"/>
                          </a:schemeClr>
                        </a:solidFill>
                        <a:latin typeface="+mn-lt"/>
                        <a:ea typeface="YDIYGO330" pitchFamily="18"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914400" eaLnBrk="0" fontAlgn="auto">
                        <a:lnSpc>
                          <a:spcPct val="100000"/>
                        </a:lnSpc>
                        <a:spcBef>
                          <a:spcPts val="0"/>
                        </a:spcBef>
                        <a:spcAft>
                          <a:spcPts val="0"/>
                        </a:spcAft>
                        <a:buClr>
                          <a:srgbClr val="000000"/>
                        </a:buClr>
                        <a:buFont typeface="Wingdings"/>
                        <a:buChar char="§"/>
                      </a:pPr>
                      <a:r>
                        <a:rPr lang="en-US" altLang="ko-KR" sz="1600" dirty="0">
                          <a:solidFill>
                            <a:srgbClr val="000000"/>
                          </a:solidFill>
                          <a:latin typeface="맑은 고딕" charset="0"/>
                          <a:ea typeface="맑은 고딕" charset="0"/>
                        </a:rPr>
                        <a:t>As a Proposed Project,</a:t>
                      </a:r>
                      <a:endParaRPr lang="ko-KR" altLang="en-US" sz="1600" dirty="0">
                        <a:solidFill>
                          <a:srgbClr val="000000"/>
                        </a:solidFill>
                        <a:latin typeface="맑은 고딕" charset="0"/>
                        <a:ea typeface="맑은 고딕" charset="0"/>
                      </a:endParaRPr>
                    </a:p>
                    <a:p>
                      <a:pPr marL="0" indent="0" algn="l" defTabSz="914400" eaLnBrk="0" fontAlgn="auto">
                        <a:lnSpc>
                          <a:spcPct val="100000"/>
                        </a:lnSpc>
                        <a:spcBef>
                          <a:spcPts val="0"/>
                        </a:spcBef>
                        <a:spcAft>
                          <a:spcPts val="0"/>
                        </a:spcAft>
                        <a:buFontTx/>
                        <a:buNone/>
                      </a:pPr>
                      <a:r>
                        <a:rPr lang="en-US" altLang="ko-KR" sz="1600" dirty="0">
                          <a:solidFill>
                            <a:srgbClr val="000000"/>
                          </a:solidFill>
                          <a:latin typeface="맑은 고딕" charset="0"/>
                          <a:ea typeface="맑은 고딕" charset="0"/>
                        </a:rPr>
                        <a:t>    </a:t>
                      </a:r>
                      <a:r>
                        <a:rPr lang="en-US" altLang="ko-KR" sz="1600" dirty="0">
                          <a:solidFill>
                            <a:schemeClr val="dk1"/>
                          </a:solidFill>
                          <a:latin typeface="맑은 고딕" charset="0"/>
                          <a:ea typeface="맑은 고딕" charset="0"/>
                        </a:rPr>
                        <a:t>⇒</a:t>
                      </a:r>
                      <a:r>
                        <a:rPr lang="en-US" altLang="ko-KR" sz="1600" dirty="0">
                          <a:solidFill>
                            <a:srgbClr val="000000"/>
                          </a:solidFill>
                          <a:latin typeface="맑은 고딕" charset="0"/>
                          <a:ea typeface="맑은 고딕" charset="0"/>
                        </a:rPr>
                        <a:t> "Application of the ground water irrigation system using solar power generation as a Water-Energy-Food-Nexus model project" in El Salvador</a:t>
                      </a:r>
                      <a:endParaRPr lang="ko-KR" altLang="en-US" sz="1600" dirty="0">
                        <a:solidFill>
                          <a:srgbClr val="000000"/>
                        </a:solidFill>
                        <a:latin typeface="맑은 고딕" charset="0"/>
                        <a:ea typeface="맑은 고딕"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16" name="그림 15" descr="D:\엘살바도르\0.사진\엘살 사진 16년 6월-10월(최종학)\관개\관개원본\20160718_121211(0).jpg"/>
          <p:cNvPicPr/>
          <p:nvPr/>
        </p:nvPicPr>
        <p:blipFill rotWithShape="1">
          <a:blip r:embed="rId3" cstate="print">
            <a:extLst>
              <a:ext uri="{28A0092B-C50C-407E-A947-70E740481C1C}">
                <a14:useLocalDpi xmlns:a14="http://schemas.microsoft.com/office/drawing/2010/main" val="0"/>
              </a:ext>
            </a:extLst>
          </a:blip>
          <a:srcRect b="19632"/>
          <a:stretch/>
        </p:blipFill>
        <p:spPr bwMode="auto">
          <a:xfrm>
            <a:off x="278038" y="3981698"/>
            <a:ext cx="2869746" cy="1779824"/>
          </a:xfrm>
          <a:prstGeom prst="rect">
            <a:avLst/>
          </a:prstGeom>
          <a:noFill/>
          <a:ln>
            <a:noFill/>
          </a:ln>
          <a:extLst>
            <a:ext uri="{53640926-AAD7-44D8-BBD7-CCE9431645EC}">
              <a14:shadowObscured xmlns:a14="http://schemas.microsoft.com/office/drawing/2010/main"/>
            </a:ext>
          </a:extLst>
        </p:spPr>
      </p:pic>
      <p:pic>
        <p:nvPicPr>
          <p:cNvPr id="17" name="Picture 9" descr="D:\엘살바도르\0.사진\엘살 사진 17년 6월12-15일(준공검사)\우수 사진\output\20170613_1522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068"/>
          <a:stretch/>
        </p:blipFill>
        <p:spPr bwMode="auto">
          <a:xfrm>
            <a:off x="5992587" y="3981698"/>
            <a:ext cx="2906990" cy="1779824"/>
          </a:xfrm>
          <a:prstGeom prst="rect">
            <a:avLst/>
          </a:prstGeom>
          <a:noFill/>
          <a:extLst>
            <a:ext uri="{909E8E84-426E-40DD-AFC4-6F175D3DCCD1}">
              <a14:hiddenFill xmlns:a14="http://schemas.microsoft.com/office/drawing/2010/main">
                <a:solidFill>
                  <a:srgbClr val="FFFFFF"/>
                </a:solidFill>
              </a14:hiddenFill>
            </a:ext>
          </a:extLst>
        </p:spPr>
      </p:pic>
      <p:sp>
        <p:nvSpPr>
          <p:cNvPr id="18" name="타원 17"/>
          <p:cNvSpPr/>
          <p:nvPr/>
        </p:nvSpPr>
        <p:spPr>
          <a:xfrm>
            <a:off x="3561444" y="3947192"/>
            <a:ext cx="1981200" cy="1779824"/>
          </a:xfrm>
          <a:prstGeom prst="ellipse">
            <a:avLst/>
          </a:prstGeom>
          <a:blipFill>
            <a:blip r:embed="rId5" cstate="print"/>
            <a:stretch>
              <a:fillRect/>
            </a:stretch>
          </a:blip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오른쪽 화살표 18"/>
          <p:cNvSpPr/>
          <p:nvPr/>
        </p:nvSpPr>
        <p:spPr>
          <a:xfrm>
            <a:off x="3180441" y="4570368"/>
            <a:ext cx="370115" cy="464457"/>
          </a:xfrm>
          <a:prstGeom prst="rightArrow">
            <a:avLst/>
          </a:prstGeom>
          <a:solidFill>
            <a:srgbClr val="0033CC"/>
          </a:solidFill>
          <a:ln/>
        </p:spPr>
        <p:style>
          <a:lnRef idx="0">
            <a:schemeClr val="accent6"/>
          </a:lnRef>
          <a:fillRef idx="3">
            <a:schemeClr val="accent6"/>
          </a:fillRef>
          <a:effectRef idx="3">
            <a:schemeClr val="accent6"/>
          </a:effectRef>
          <a:fontRef idx="minor">
            <a:schemeClr val="lt1"/>
          </a:fontRef>
        </p:style>
        <p:txBody>
          <a:bodyPr rtlCol="0" anchor="ctr">
            <a:sp3d extrusionH="25400" contourW="8890">
              <a:bevelT w="38100" h="31750"/>
              <a:contourClr>
                <a:schemeClr val="accent2">
                  <a:shade val="75000"/>
                </a:schemeClr>
              </a:contourClr>
            </a:sp3d>
          </a:bodyPr>
          <a:lstStyle/>
          <a:p>
            <a:pPr algn="ctr"/>
            <a:endParaRPr lang="ko-KR"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오른쪽 화살표 19"/>
          <p:cNvSpPr/>
          <p:nvPr/>
        </p:nvSpPr>
        <p:spPr>
          <a:xfrm>
            <a:off x="5593443" y="4570368"/>
            <a:ext cx="370115" cy="464457"/>
          </a:xfrm>
          <a:prstGeom prst="rightArrow">
            <a:avLst/>
          </a:prstGeom>
          <a:solidFill>
            <a:srgbClr val="0033CC"/>
          </a:solidFill>
          <a:ln/>
        </p:spPr>
        <p:style>
          <a:lnRef idx="0">
            <a:schemeClr val="accent6"/>
          </a:lnRef>
          <a:fillRef idx="3">
            <a:schemeClr val="accent6"/>
          </a:fillRef>
          <a:effectRef idx="3">
            <a:schemeClr val="accent6"/>
          </a:effectRef>
          <a:fontRef idx="minor">
            <a:schemeClr val="lt1"/>
          </a:fontRef>
        </p:style>
        <p:txBody>
          <a:bodyPr rtlCol="0" anchor="ctr">
            <a:sp3d extrusionH="25400" contourW="8890">
              <a:bevelT w="38100" h="31750"/>
              <a:contourClr>
                <a:schemeClr val="accent2">
                  <a:shade val="75000"/>
                </a:schemeClr>
              </a:contourClr>
            </a:sp3d>
          </a:bodyPr>
          <a:lstStyle/>
          <a:p>
            <a:pPr algn="ctr"/>
            <a:endParaRPr lang="ko-KR"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 name="Picture 2" descr="C:\Users\EKR\Desktop\글로벌OD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111717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4</a:t>
            </a:fld>
            <a:endParaRPr lang="en-US" dirty="0"/>
          </a:p>
        </p:txBody>
      </p:sp>
      <p:sp>
        <p:nvSpPr>
          <p:cNvPr id="6" name="Title 1"/>
          <p:cNvSpPr>
            <a:spLocks noGrp="1"/>
          </p:cNvSpPr>
          <p:nvPr>
            <p:ph type="title"/>
          </p:nvPr>
        </p:nvSpPr>
        <p:spPr>
          <a:xfrm>
            <a:off x="0" y="39482"/>
            <a:ext cx="7886700" cy="967400"/>
          </a:xfrm>
        </p:spPr>
        <p:txBody>
          <a:bodyPr/>
          <a:lstStyle/>
          <a:p>
            <a:r>
              <a:rPr lang="en-US" dirty="0"/>
              <a:t>2. Status of El Salvador and Project Area</a:t>
            </a:r>
          </a:p>
        </p:txBody>
      </p:sp>
      <p:graphicFrame>
        <p:nvGraphicFramePr>
          <p:cNvPr id="9" name="표 8"/>
          <p:cNvGraphicFramePr>
            <a:graphicFrameLocks noGrp="1"/>
          </p:cNvGraphicFramePr>
          <p:nvPr>
            <p:extLst>
              <p:ext uri="{D42A27DB-BD31-4B8C-83A1-F6EECF244321}">
                <p14:modId xmlns:p14="http://schemas.microsoft.com/office/powerpoint/2010/main" val="3055359470"/>
              </p:ext>
            </p:extLst>
          </p:nvPr>
        </p:nvGraphicFramePr>
        <p:xfrm>
          <a:off x="299812" y="1185346"/>
          <a:ext cx="5583919" cy="4572000"/>
        </p:xfrm>
        <a:graphic>
          <a:graphicData uri="http://schemas.openxmlformats.org/drawingml/2006/table">
            <a:tbl>
              <a:tblPr firstRow="1" bandRow="1">
                <a:tableStyleId>{5C22544A-7EE6-4342-B048-85BDC9FD1C3A}</a:tableStyleId>
              </a:tblPr>
              <a:tblGrid>
                <a:gridCol w="5583919">
                  <a:extLst>
                    <a:ext uri="{9D8B030D-6E8A-4147-A177-3AD203B41FA5}">
                      <a16:colId xmlns:a16="http://schemas.microsoft.com/office/drawing/2014/main" val="20000"/>
                    </a:ext>
                  </a:extLst>
                </a:gridCol>
              </a:tblGrid>
              <a:tr h="0">
                <a:tc>
                  <a:txBody>
                    <a:bodyPr/>
                    <a:lstStyle/>
                    <a:p>
                      <a:r>
                        <a:rPr lang="en-US" sz="1800" kern="1200" dirty="0">
                          <a:solidFill>
                            <a:schemeClr val="dk1"/>
                          </a:solidFill>
                          <a:effectLst/>
                          <a:latin typeface="+mj-lt"/>
                          <a:ea typeface="+mn-ea"/>
                          <a:cs typeface="+mn-cs"/>
                        </a:rPr>
                        <a:t>El Salvador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143141">
                <a:tc>
                  <a:txBody>
                    <a:bodyPr/>
                    <a:lstStyle/>
                    <a:p>
                      <a:pPr marL="285750" indent="-285750" algn="l" defTabSz="914400" eaLnBrk="0" fontAlgn="auto">
                        <a:lnSpc>
                          <a:spcPct val="100000"/>
                        </a:lnSpc>
                        <a:spcBef>
                          <a:spcPts val="0"/>
                        </a:spcBef>
                        <a:spcAft>
                          <a:spcPts val="0"/>
                        </a:spcAft>
                        <a:buClr>
                          <a:srgbClr val="000000"/>
                        </a:buClr>
                        <a:buFont typeface="Wingdings"/>
                        <a:buChar char="§"/>
                      </a:pPr>
                      <a:r>
                        <a:rPr lang="en-US" altLang="ko-KR" sz="1600" b="0" dirty="0">
                          <a:solidFill>
                            <a:schemeClr val="dk1"/>
                          </a:solidFill>
                          <a:latin typeface="맑은 고딕" charset="0"/>
                          <a:ea typeface="맑은 고딕" charset="0"/>
                        </a:rPr>
                        <a:t>Area 2.1 M ha </a:t>
                      </a:r>
                      <a:r>
                        <a:rPr lang="en-US" altLang="ko-KR" sz="1600" b="0" kern="1200" dirty="0">
                          <a:solidFill>
                            <a:schemeClr val="dk1"/>
                          </a:solidFill>
                          <a:effectLst/>
                          <a:latin typeface="+mn-lt"/>
                          <a:ea typeface="+mn-ea"/>
                          <a:cs typeface="+mn-cs"/>
                        </a:rPr>
                        <a:t>(along the Pacific Ring of Fire)</a:t>
                      </a:r>
                      <a:endParaRPr lang="en-US" altLang="ko-KR" sz="1600" b="0" dirty="0">
                        <a:solidFill>
                          <a:schemeClr val="dk1"/>
                        </a:solidFill>
                        <a:latin typeface="맑은 고딕" charset="0"/>
                        <a:ea typeface="맑은 고딕" charset="0"/>
                      </a:endParaRPr>
                    </a:p>
                    <a:p>
                      <a:pPr marL="285750" indent="-285750" algn="l" defTabSz="914400" eaLnBrk="0" fontAlgn="auto">
                        <a:lnSpc>
                          <a:spcPct val="100000"/>
                        </a:lnSpc>
                        <a:spcBef>
                          <a:spcPts val="0"/>
                        </a:spcBef>
                        <a:spcAft>
                          <a:spcPts val="0"/>
                        </a:spcAft>
                        <a:buClr>
                          <a:srgbClr val="000000"/>
                        </a:buClr>
                        <a:buFont typeface="Wingdings"/>
                        <a:buChar char="§"/>
                      </a:pPr>
                      <a:r>
                        <a:rPr lang="en-US" altLang="ko-KR" sz="1600" b="0" dirty="0">
                          <a:solidFill>
                            <a:schemeClr val="dk1"/>
                          </a:solidFill>
                          <a:latin typeface="맑은 고딕" charset="0"/>
                          <a:ea typeface="맑은 고딕" charset="0"/>
                        </a:rPr>
                        <a:t>Annual economic growth : 1.9%</a:t>
                      </a:r>
                      <a:endParaRPr lang="ko-KR" altLang="en-US" sz="1600" b="0" dirty="0">
                        <a:solidFill>
                          <a:schemeClr val="dk1"/>
                        </a:solidFill>
                        <a:latin typeface="맑은 고딕" charset="0"/>
                        <a:ea typeface="맑은 고딕" charset="0"/>
                      </a:endParaRPr>
                    </a:p>
                    <a:p>
                      <a:pPr marL="285750" indent="-285750" algn="l" defTabSz="914400" fontAlgn="auto">
                        <a:lnSpc>
                          <a:spcPct val="100000"/>
                        </a:lnSpc>
                        <a:spcBef>
                          <a:spcPts val="0"/>
                        </a:spcBef>
                        <a:spcAft>
                          <a:spcPts val="0"/>
                        </a:spcAft>
                        <a:buClr>
                          <a:srgbClr val="000000"/>
                        </a:buClr>
                        <a:buFont typeface="Wingdings"/>
                        <a:buChar char="§"/>
                      </a:pPr>
                      <a:r>
                        <a:rPr lang="en-US" altLang="ko-KR" sz="1600" b="0" dirty="0">
                          <a:solidFill>
                            <a:schemeClr val="dk1"/>
                          </a:solidFill>
                          <a:latin typeface="맑은 고딕" charset="0"/>
                          <a:ea typeface="맑은 고딕" charset="0"/>
                        </a:rPr>
                        <a:t>Annual precipitation : 1,850mm/year </a:t>
                      </a:r>
                      <a:endParaRPr lang="ko-KR" altLang="en-US" sz="1600" b="0" dirty="0">
                        <a:solidFill>
                          <a:schemeClr val="dk1"/>
                        </a:solidFill>
                        <a:latin typeface="맑은 고딕" charset="0"/>
                        <a:ea typeface="맑은 고딕" charset="0"/>
                      </a:endParaRPr>
                    </a:p>
                    <a:p>
                      <a:pPr marL="285750" indent="-285750" algn="l" defTabSz="914400" fontAlgn="auto">
                        <a:lnSpc>
                          <a:spcPct val="100000"/>
                        </a:lnSpc>
                        <a:spcBef>
                          <a:spcPts val="0"/>
                        </a:spcBef>
                        <a:spcAft>
                          <a:spcPts val="0"/>
                        </a:spcAft>
                        <a:buClr>
                          <a:srgbClr val="000000"/>
                        </a:buClr>
                        <a:buFont typeface="Wingdings"/>
                        <a:buChar char="§"/>
                      </a:pPr>
                      <a:r>
                        <a:rPr lang="en-US" altLang="ko-KR" sz="1600" b="0" dirty="0">
                          <a:solidFill>
                            <a:schemeClr val="dk1"/>
                          </a:solidFill>
                          <a:latin typeface="맑은 고딕" charset="0"/>
                          <a:ea typeface="맑은 고딕" charset="0"/>
                        </a:rPr>
                        <a:t>Total renewable water resources : 17.8㎦/year</a:t>
                      </a:r>
                      <a:endParaRPr lang="ko-KR" altLang="en-US" sz="1600" b="0" dirty="0">
                        <a:solidFill>
                          <a:schemeClr val="dk1"/>
                        </a:solidFill>
                        <a:latin typeface="맑은 고딕" charset="0"/>
                        <a:ea typeface="맑은 고딕" charset="0"/>
                      </a:endParaRPr>
                    </a:p>
                    <a:p>
                      <a:pPr marL="285750" indent="-285750" algn="l" defTabSz="914400" fontAlgn="auto">
                        <a:lnSpc>
                          <a:spcPct val="100000"/>
                        </a:lnSpc>
                        <a:spcBef>
                          <a:spcPts val="0"/>
                        </a:spcBef>
                        <a:spcAft>
                          <a:spcPts val="0"/>
                        </a:spcAft>
                        <a:buClr>
                          <a:srgbClr val="000000"/>
                        </a:buClr>
                        <a:buFont typeface="Wingdings"/>
                        <a:buChar char="§"/>
                      </a:pPr>
                      <a:r>
                        <a:rPr lang="en-US" altLang="ko-KR" sz="1600" b="0" dirty="0">
                          <a:solidFill>
                            <a:schemeClr val="dk1"/>
                          </a:solidFill>
                          <a:latin typeface="맑은 고딕" charset="0"/>
                          <a:ea typeface="맑은 고딕" charset="0"/>
                        </a:rPr>
                        <a:t>Surface water : 11.6㎦/year (wet 84%, dry 16%)</a:t>
                      </a:r>
                      <a:endParaRPr lang="ko-KR" altLang="en-US" sz="1600" b="0" dirty="0">
                        <a:solidFill>
                          <a:schemeClr val="dk1"/>
                        </a:solidFill>
                        <a:latin typeface="맑은 고딕" charset="0"/>
                        <a:ea typeface="맑은 고딕" charset="0"/>
                      </a:endParaRPr>
                    </a:p>
                    <a:p>
                      <a:pPr marL="285750" indent="-285750" algn="l" defTabSz="914400" fontAlgn="auto">
                        <a:lnSpc>
                          <a:spcPct val="100000"/>
                        </a:lnSpc>
                        <a:spcBef>
                          <a:spcPts val="0"/>
                        </a:spcBef>
                        <a:spcAft>
                          <a:spcPts val="0"/>
                        </a:spcAft>
                        <a:buClr>
                          <a:srgbClr val="000000"/>
                        </a:buClr>
                        <a:buFont typeface="Wingdings"/>
                        <a:buChar char="§"/>
                      </a:pPr>
                      <a:r>
                        <a:rPr lang="en-US" altLang="ko-KR" sz="1600" b="0" dirty="0">
                          <a:solidFill>
                            <a:schemeClr val="dk1"/>
                          </a:solidFill>
                          <a:latin typeface="맑은 고딕" charset="0"/>
                          <a:ea typeface="맑은 고딕" charset="0"/>
                        </a:rPr>
                        <a:t>Groundwater recharge : 6.15㎦/year(avail 5.97㎦/year)</a:t>
                      </a:r>
                      <a:endParaRPr lang="ko-KR" altLang="en-US" sz="1600" b="0" dirty="0">
                        <a:solidFill>
                          <a:schemeClr val="dk1"/>
                        </a:solidFill>
                        <a:latin typeface="맑은 고딕" charset="0"/>
                        <a:ea typeface="맑은 고딕" charset="0"/>
                      </a:endParaRPr>
                    </a:p>
                    <a:p>
                      <a:pPr marL="285750" indent="-285750" algn="l" defTabSz="914400" fontAlgn="auto">
                        <a:lnSpc>
                          <a:spcPct val="100000"/>
                        </a:lnSpc>
                        <a:spcBef>
                          <a:spcPts val="0"/>
                        </a:spcBef>
                        <a:spcAft>
                          <a:spcPts val="0"/>
                        </a:spcAft>
                        <a:buClr>
                          <a:srgbClr val="000000"/>
                        </a:buClr>
                        <a:buFont typeface="Wingdings"/>
                        <a:buChar char="§"/>
                      </a:pPr>
                      <a:r>
                        <a:rPr lang="en-US" altLang="ko-KR" sz="1600" b="0" dirty="0">
                          <a:solidFill>
                            <a:schemeClr val="dk1"/>
                          </a:solidFill>
                          <a:latin typeface="맑은 고딕" charset="0"/>
                          <a:ea typeface="맑은 고딕" charset="0"/>
                        </a:rPr>
                        <a:t>Irrigated area : 200,000 ha (56% surface, 44% ground) </a:t>
                      </a:r>
                      <a:endParaRPr lang="ko-KR" altLang="en-US" sz="1600" b="0" dirty="0">
                        <a:solidFill>
                          <a:schemeClr val="dk1"/>
                        </a:solidFill>
                        <a:latin typeface="맑은 고딕" charset="0"/>
                        <a:ea typeface="맑은 고딕" charset="0"/>
                      </a:endParaRPr>
                    </a:p>
                    <a:p>
                      <a:pPr marL="285750" indent="-285750" algn="l" defTabSz="914400" fontAlgn="auto">
                        <a:lnSpc>
                          <a:spcPct val="100000"/>
                        </a:lnSpc>
                        <a:spcBef>
                          <a:spcPts val="0"/>
                        </a:spcBef>
                        <a:spcAft>
                          <a:spcPts val="0"/>
                        </a:spcAft>
                        <a:buClr>
                          <a:srgbClr val="000000"/>
                        </a:buClr>
                        <a:buFont typeface="Wingdings"/>
                        <a:buChar char="§"/>
                      </a:pPr>
                      <a:r>
                        <a:rPr lang="en-US" altLang="ko-KR" sz="1600" b="0" dirty="0">
                          <a:solidFill>
                            <a:schemeClr val="dk1"/>
                          </a:solidFill>
                          <a:latin typeface="맑은 고딕" charset="0"/>
                          <a:ea typeface="맑은 고딕" charset="0"/>
                        </a:rPr>
                        <a:t>Cultivation : coffee &amp; sugar </a:t>
                      </a:r>
                    </a:p>
                    <a:p>
                      <a:pPr marL="285750" indent="-285750" algn="l" defTabSz="914400" fontAlgn="auto">
                        <a:lnSpc>
                          <a:spcPct val="100000"/>
                        </a:lnSpc>
                        <a:spcBef>
                          <a:spcPts val="0"/>
                        </a:spcBef>
                        <a:spcAft>
                          <a:spcPts val="0"/>
                        </a:spcAft>
                        <a:buClr>
                          <a:srgbClr val="000000"/>
                        </a:buClr>
                        <a:buFont typeface="Wingdings"/>
                        <a:buChar char="§"/>
                      </a:pPr>
                      <a:r>
                        <a:rPr lang="en-US" altLang="ko-KR" sz="1600" b="0" dirty="0">
                          <a:solidFill>
                            <a:schemeClr val="dk1"/>
                          </a:solidFill>
                          <a:latin typeface="맑은 고딕" charset="0"/>
                          <a:ea typeface="맑은 고딕" charset="0"/>
                        </a:rPr>
                        <a:t>Power generation : 1,503 MW </a:t>
                      </a:r>
                    </a:p>
                    <a:p>
                      <a:pPr marL="285750" indent="-285750" algn="l" defTabSz="914400" fontAlgn="auto">
                        <a:lnSpc>
                          <a:spcPct val="100000"/>
                        </a:lnSpc>
                        <a:spcBef>
                          <a:spcPts val="0"/>
                        </a:spcBef>
                        <a:spcAft>
                          <a:spcPts val="0"/>
                        </a:spcAft>
                        <a:buClr>
                          <a:srgbClr val="000000"/>
                        </a:buClr>
                        <a:buFont typeface="Wingdings"/>
                        <a:buChar char="§"/>
                      </a:pPr>
                      <a:r>
                        <a:rPr lang="en-US" altLang="ko-KR" sz="1600" b="0" dirty="0">
                          <a:solidFill>
                            <a:srgbClr val="000000"/>
                          </a:solidFill>
                          <a:latin typeface="맑은 고딕" charset="0"/>
                          <a:ea typeface="맑은 고딕" charset="0"/>
                        </a:rPr>
                        <a:t>National electric supply </a:t>
                      </a:r>
                      <a:r>
                        <a:rPr lang="en-US" altLang="ko-KR" sz="1600" b="0" dirty="0">
                          <a:solidFill>
                            <a:schemeClr val="dk1"/>
                          </a:solidFill>
                          <a:latin typeface="맑은 고딕" charset="0"/>
                          <a:ea typeface="맑은 고딕" charset="0"/>
                        </a:rPr>
                        <a:t>: 92.6%</a:t>
                      </a:r>
                      <a:endParaRPr lang="ko-KR" altLang="en-US" sz="1600" b="0" dirty="0">
                        <a:solidFill>
                          <a:schemeClr val="dk1"/>
                        </a:solidFill>
                        <a:latin typeface="맑은 고딕" charset="0"/>
                        <a:ea typeface="맑은 고딕"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mn-lt"/>
                          <a:ea typeface="+mn-ea"/>
                          <a:cs typeface="+mn-cs"/>
                        </a:rPr>
                        <a:t>Project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2"/>
                  </a:ext>
                </a:extLst>
              </a:tr>
              <a:tr h="910552">
                <a:tc>
                  <a:txBody>
                    <a:bodyPr/>
                    <a:lstStyle/>
                    <a:p>
                      <a:pPr marL="285750" marR="0" indent="-285750" algn="l" defTabSz="914400" rtl="0" eaLnBrk="1" fontAlgn="auto" latinLnBrk="1" hangingPunct="1">
                        <a:lnSpc>
                          <a:spcPct val="100000"/>
                        </a:lnSpc>
                        <a:spcBef>
                          <a:spcPts val="0"/>
                        </a:spcBef>
                        <a:spcAft>
                          <a:spcPts val="0"/>
                        </a:spcAft>
                        <a:buClr>
                          <a:srgbClr val="000000"/>
                        </a:buClr>
                        <a:buSzTx/>
                        <a:buFont typeface="Wingdings"/>
                        <a:buChar char="§"/>
                        <a:tabLst/>
                        <a:defRPr/>
                      </a:pPr>
                      <a:r>
                        <a:rPr lang="en-US" altLang="ko-KR" sz="1600" b="0" dirty="0">
                          <a:solidFill>
                            <a:schemeClr val="dk1"/>
                          </a:solidFill>
                          <a:latin typeface="맑은 고딕" charset="0"/>
                          <a:ea typeface="맑은 고딕" charset="0"/>
                        </a:rPr>
                        <a:t>Single cropping : on</a:t>
                      </a:r>
                      <a:r>
                        <a:rPr lang="en-US" altLang="ko-KR" sz="1600" b="0" baseline="0" dirty="0">
                          <a:solidFill>
                            <a:schemeClr val="dk1"/>
                          </a:solidFill>
                          <a:latin typeface="맑은 고딕" charset="0"/>
                          <a:ea typeface="맑은 고딕" charset="0"/>
                        </a:rPr>
                        <a:t> </a:t>
                      </a:r>
                      <a:r>
                        <a:rPr lang="en-US" altLang="ko-KR" sz="1600" b="0" dirty="0">
                          <a:solidFill>
                            <a:schemeClr val="dk1"/>
                          </a:solidFill>
                          <a:latin typeface="맑은 고딕" charset="0"/>
                          <a:ea typeface="맑은 고딕" charset="0"/>
                        </a:rPr>
                        <a:t>wet season only</a:t>
                      </a:r>
                      <a:r>
                        <a:rPr lang="en-US" altLang="ko-KR" sz="1600" b="0" baseline="0" dirty="0">
                          <a:solidFill>
                            <a:schemeClr val="dk1"/>
                          </a:solidFill>
                          <a:latin typeface="맑은 고딕" charset="0"/>
                          <a:ea typeface="맑은 고딕" charset="0"/>
                        </a:rPr>
                        <a:t> </a:t>
                      </a:r>
                      <a:r>
                        <a:rPr lang="en-US" altLang="ko-KR" sz="1600" b="0" dirty="0">
                          <a:solidFill>
                            <a:schemeClr val="dk1"/>
                          </a:solidFill>
                          <a:latin typeface="맑은 고딕" charset="0"/>
                          <a:ea typeface="맑은 고딕" charset="0"/>
                        </a:rPr>
                        <a:t>(May ~ Oct)due to shortage of water and energy.</a:t>
                      </a:r>
                    </a:p>
                    <a:p>
                      <a:pPr marL="285750" marR="0" indent="-285750" algn="l" defTabSz="914400" rtl="0" eaLnBrk="1" fontAlgn="auto" latinLnBrk="1" hangingPunct="1">
                        <a:lnSpc>
                          <a:spcPct val="100000"/>
                        </a:lnSpc>
                        <a:spcBef>
                          <a:spcPts val="0"/>
                        </a:spcBef>
                        <a:spcAft>
                          <a:spcPts val="0"/>
                        </a:spcAft>
                        <a:buClr>
                          <a:srgbClr val="000000"/>
                        </a:buClr>
                        <a:buSzTx/>
                        <a:buFont typeface="Wingdings"/>
                        <a:buChar char="§"/>
                        <a:tabLst/>
                        <a:defRPr/>
                      </a:pPr>
                      <a:r>
                        <a:rPr lang="en-US" altLang="ko-KR" sz="1600" b="0" dirty="0">
                          <a:solidFill>
                            <a:schemeClr val="dk1"/>
                          </a:solidFill>
                          <a:latin typeface="맑은 고딕" charset="0"/>
                          <a:ea typeface="맑은 고딕" charset="0"/>
                        </a:rPr>
                        <a:t>volcanic</a:t>
                      </a:r>
                      <a:r>
                        <a:rPr lang="en-US" altLang="ko-KR" sz="1600" b="0" baseline="0" dirty="0">
                          <a:solidFill>
                            <a:schemeClr val="dk1"/>
                          </a:solidFill>
                          <a:latin typeface="맑은 고딕" charset="0"/>
                          <a:ea typeface="맑은 고딕" charset="0"/>
                        </a:rPr>
                        <a:t> soil :  insufficient water, only ground water in dry season.</a:t>
                      </a:r>
                      <a:endParaRPr lang="en-US" altLang="ko-KR" sz="1600" b="0" dirty="0">
                        <a:solidFill>
                          <a:schemeClr val="dk1"/>
                        </a:solidFill>
                        <a:latin typeface="맑은 고딕" charset="0"/>
                        <a:ea typeface="맑은 고딕" charset="0"/>
                      </a:endParaRPr>
                    </a:p>
                    <a:p>
                      <a:pPr marL="285750" marR="0" indent="-285750" algn="l" defTabSz="914400" rtl="0" eaLnBrk="1" fontAlgn="auto" latinLnBrk="1" hangingPunct="1">
                        <a:lnSpc>
                          <a:spcPct val="100000"/>
                        </a:lnSpc>
                        <a:spcBef>
                          <a:spcPts val="0"/>
                        </a:spcBef>
                        <a:spcAft>
                          <a:spcPts val="0"/>
                        </a:spcAft>
                        <a:buClr>
                          <a:srgbClr val="000000"/>
                        </a:buClr>
                        <a:buSzTx/>
                        <a:buFont typeface="Wingdings"/>
                        <a:buChar char="§"/>
                        <a:tabLst/>
                        <a:defRPr/>
                      </a:pPr>
                      <a:r>
                        <a:rPr lang="en-US" altLang="ko-KR" sz="1600" b="0" dirty="0">
                          <a:solidFill>
                            <a:schemeClr val="dk1"/>
                          </a:solidFill>
                          <a:latin typeface="맑은 고딕" charset="0"/>
                          <a:ea typeface="맑은 고딕" charset="0"/>
                        </a:rPr>
                        <a:t>Target crops</a:t>
                      </a:r>
                      <a:r>
                        <a:rPr lang="en-US" altLang="ko-KR" sz="1600" b="0" baseline="0" dirty="0">
                          <a:solidFill>
                            <a:schemeClr val="dk1"/>
                          </a:solidFill>
                          <a:latin typeface="맑은 고딕" charset="0"/>
                          <a:ea typeface="맑은 고딕" charset="0"/>
                        </a:rPr>
                        <a:t> : </a:t>
                      </a:r>
                      <a:r>
                        <a:rPr lang="en-US" altLang="ko-KR" sz="1600" b="0" dirty="0">
                          <a:solidFill>
                            <a:schemeClr val="dk1"/>
                          </a:solidFill>
                          <a:latin typeface="맑은 고딕" charset="0"/>
                          <a:ea typeface="맑은 고딕" charset="0"/>
                        </a:rPr>
                        <a:t>rice &amp; vegetable</a:t>
                      </a:r>
                      <a:endParaRPr lang="ko-KR" altLang="en-US" sz="1600" b="0" dirty="0">
                        <a:solidFill>
                          <a:schemeClr val="dk1"/>
                        </a:solidFill>
                        <a:latin typeface="맑은 고딕" charset="0"/>
                        <a:ea typeface="맑은 고딕"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0" name="그림 9" descr="H:\Jodan\01_엘살바도르 쌀 생산성 향상을 위한 관개개발 사업\참고자료\el_salvador_m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1888" y="3087687"/>
            <a:ext cx="2684462" cy="1269545"/>
          </a:xfrm>
          <a:prstGeom prst="rect">
            <a:avLst/>
          </a:prstGeom>
          <a:noFill/>
          <a:ln>
            <a:noFill/>
          </a:ln>
        </p:spPr>
      </p:pic>
      <p:graphicFrame>
        <p:nvGraphicFramePr>
          <p:cNvPr id="11" name="차트 10"/>
          <p:cNvGraphicFramePr/>
          <p:nvPr>
            <p:extLst>
              <p:ext uri="{D42A27DB-BD31-4B8C-83A1-F6EECF244321}">
                <p14:modId xmlns:p14="http://schemas.microsoft.com/office/powerpoint/2010/main" val="107102290"/>
              </p:ext>
            </p:extLst>
          </p:nvPr>
        </p:nvGraphicFramePr>
        <p:xfrm>
          <a:off x="5979319" y="4357232"/>
          <a:ext cx="3149599" cy="1733325"/>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2" descr="D:\0.AIWW발표\0.발표자료 작성\불의고리.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1888" y="1094474"/>
            <a:ext cx="2684462" cy="1993213"/>
          </a:xfrm>
          <a:prstGeom prst="rect">
            <a:avLst/>
          </a:prstGeom>
          <a:noFill/>
          <a:extLst>
            <a:ext uri="{909E8E84-426E-40DD-AFC4-6F175D3DCCD1}">
              <a14:hiddenFill xmlns:a14="http://schemas.microsoft.com/office/drawing/2010/main">
                <a:solidFill>
                  <a:srgbClr val="FFFFFF"/>
                </a:solidFill>
              </a14:hiddenFill>
            </a:ext>
          </a:extLst>
        </p:spPr>
      </p:pic>
      <p:sp>
        <p:nvSpPr>
          <p:cNvPr id="13" name="타원 12"/>
          <p:cNvSpPr/>
          <p:nvPr/>
        </p:nvSpPr>
        <p:spPr>
          <a:xfrm>
            <a:off x="7934325" y="1834881"/>
            <a:ext cx="152400" cy="137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4" name="Picture 3" descr="L:\sfiles\Albuixech 03-04\B Period\Hoshang Dadrass\el salvador.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155" b="4618"/>
          <a:stretch/>
        </p:blipFill>
        <p:spPr bwMode="auto">
          <a:xfrm>
            <a:off x="8258176" y="1392410"/>
            <a:ext cx="638174" cy="4052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01_국제농업협력부\3.베트남 무병씨감자(20년 예비사업)\1.사전타당성 조사\3.출장결과 보고\3.농림부 보고\지구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6975" y="4962"/>
            <a:ext cx="1074443" cy="10364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EKR\Desktop\글로벌OD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184594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5</a:t>
            </a:fld>
            <a:endParaRPr lang="en-US" dirty="0"/>
          </a:p>
        </p:txBody>
      </p:sp>
      <p:graphicFrame>
        <p:nvGraphicFramePr>
          <p:cNvPr id="31" name="표 30"/>
          <p:cNvGraphicFramePr>
            <a:graphicFrameLocks noGrp="1"/>
          </p:cNvGraphicFramePr>
          <p:nvPr>
            <p:extLst>
              <p:ext uri="{D42A27DB-BD31-4B8C-83A1-F6EECF244321}">
                <p14:modId xmlns:p14="http://schemas.microsoft.com/office/powerpoint/2010/main" val="3766413185"/>
              </p:ext>
            </p:extLst>
          </p:nvPr>
        </p:nvGraphicFramePr>
        <p:xfrm>
          <a:off x="244476" y="1277190"/>
          <a:ext cx="4694537" cy="3687025"/>
        </p:xfrm>
        <a:graphic>
          <a:graphicData uri="http://schemas.openxmlformats.org/drawingml/2006/table">
            <a:tbl>
              <a:tblPr firstRow="1" bandRow="1">
                <a:tableStyleId>{5C22544A-7EE6-4342-B048-85BDC9FD1C3A}</a:tableStyleId>
              </a:tblPr>
              <a:tblGrid>
                <a:gridCol w="1673224">
                  <a:extLst>
                    <a:ext uri="{9D8B030D-6E8A-4147-A177-3AD203B41FA5}">
                      <a16:colId xmlns:a16="http://schemas.microsoft.com/office/drawing/2014/main" val="20000"/>
                    </a:ext>
                  </a:extLst>
                </a:gridCol>
                <a:gridCol w="3021313">
                  <a:extLst>
                    <a:ext uri="{9D8B030D-6E8A-4147-A177-3AD203B41FA5}">
                      <a16:colId xmlns:a16="http://schemas.microsoft.com/office/drawing/2014/main" val="20001"/>
                    </a:ext>
                  </a:extLst>
                </a:gridCol>
              </a:tblGrid>
              <a:tr h="223051">
                <a:tc gridSpan="2">
                  <a:txBody>
                    <a:bodyPr/>
                    <a:lstStyle/>
                    <a:p>
                      <a:r>
                        <a:rPr lang="en-US" altLang="ko-KR" sz="1800" kern="1200" dirty="0">
                          <a:solidFill>
                            <a:schemeClr val="dk1"/>
                          </a:solidFill>
                          <a:effectLst/>
                          <a:latin typeface="+mj-lt"/>
                          <a:ea typeface="+mn-ea"/>
                          <a:cs typeface="+mn-cs"/>
                        </a:rPr>
                        <a:t>Project outline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378870">
                <a:tc>
                  <a:txBody>
                    <a:bodyPr/>
                    <a:lstStyle/>
                    <a:p>
                      <a:pPr algn="ctr">
                        <a:lnSpc>
                          <a:spcPct val="100000"/>
                        </a:lnSpc>
                      </a:pPr>
                      <a:r>
                        <a:rPr lang="en-PH" altLang="ko-KR" sz="1600" b="1" kern="1200" dirty="0">
                          <a:solidFill>
                            <a:schemeClr val="dk1"/>
                          </a:solidFill>
                          <a:effectLst/>
                          <a:latin typeface="+mn-lt"/>
                          <a:ea typeface="+mn-ea"/>
                          <a:cs typeface="+mn-cs"/>
                        </a:rPr>
                        <a:t>Benefit Area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66688" marR="0" indent="-166688"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kern="1200" baseline="0" dirty="0">
                          <a:solidFill>
                            <a:schemeClr val="dk1"/>
                          </a:solidFill>
                          <a:effectLst/>
                          <a:latin typeface="+mn-lt"/>
                          <a:ea typeface="+mn-ea"/>
                          <a:cs typeface="+mn-cs"/>
                        </a:rPr>
                        <a:t>204ha</a:t>
                      </a:r>
                      <a:endParaRPr lang="en-US" altLang="ko-KR" sz="16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1864">
                <a:tc>
                  <a:txBody>
                    <a:bodyPr/>
                    <a:lstStyle/>
                    <a:p>
                      <a:pPr algn="ctr">
                        <a:lnSpc>
                          <a:spcPct val="100000"/>
                        </a:lnSpc>
                      </a:pPr>
                      <a:r>
                        <a:rPr lang="en-PH" altLang="ko-KR" sz="1600" b="1" kern="1200" dirty="0">
                          <a:solidFill>
                            <a:schemeClr val="dk1"/>
                          </a:solidFill>
                          <a:effectLst/>
                          <a:latin typeface="+mn-lt"/>
                          <a:ea typeface="+mn-ea"/>
                          <a:cs typeface="+mn-cs"/>
                        </a:rPr>
                        <a:t>Total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66688" marR="0" indent="-166688"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kern="1200" dirty="0">
                          <a:solidFill>
                            <a:schemeClr val="dk1"/>
                          </a:solidFill>
                          <a:effectLst/>
                          <a:latin typeface="+mn-lt"/>
                          <a:ea typeface="+mn-ea"/>
                          <a:cs typeface="+mn-cs"/>
                        </a:rPr>
                        <a:t>$ 5.7 million(</a:t>
                      </a:r>
                      <a:r>
                        <a:rPr lang="en-US" altLang="ko-KR" sz="1600" kern="1200" baseline="0" dirty="0">
                          <a:solidFill>
                            <a:schemeClr val="dk1"/>
                          </a:solidFill>
                          <a:effectLst/>
                          <a:latin typeface="+mn-lt"/>
                          <a:ea typeface="+mn-ea"/>
                          <a:cs typeface="+mn-cs"/>
                        </a:rPr>
                        <a:t>KOICA  </a:t>
                      </a:r>
                      <a:r>
                        <a:rPr lang="en-US" altLang="ko-KR" sz="1600" kern="1200" dirty="0">
                          <a:solidFill>
                            <a:schemeClr val="dk1"/>
                          </a:solidFill>
                          <a:effectLst/>
                          <a:latin typeface="+mn-lt"/>
                          <a:ea typeface="+mn-ea"/>
                          <a:cs typeface="+mn-cs"/>
                        </a:rPr>
                        <a:t>$ 4.7,  El</a:t>
                      </a:r>
                      <a:r>
                        <a:rPr lang="en-US" altLang="ko-KR" sz="1600" kern="1200" baseline="0" dirty="0">
                          <a:solidFill>
                            <a:schemeClr val="dk1"/>
                          </a:solidFill>
                          <a:effectLst/>
                          <a:latin typeface="+mn-lt"/>
                          <a:ea typeface="+mn-ea"/>
                          <a:cs typeface="+mn-cs"/>
                        </a:rPr>
                        <a:t> Salvador </a:t>
                      </a:r>
                      <a:r>
                        <a:rPr lang="en-US" altLang="ko-KR" sz="1600" kern="1200" dirty="0">
                          <a:solidFill>
                            <a:schemeClr val="dk1"/>
                          </a:solidFill>
                          <a:effectLst/>
                          <a:latin typeface="+mn-lt"/>
                          <a:ea typeface="+mn-ea"/>
                          <a:cs typeface="+mn-cs"/>
                        </a:rPr>
                        <a: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8305">
                <a:tc>
                  <a:txBody>
                    <a:bodyPr/>
                    <a:lstStyle/>
                    <a:p>
                      <a:pPr algn="ctr">
                        <a:lnSpc>
                          <a:spcPct val="100000"/>
                        </a:lnSpc>
                      </a:pPr>
                      <a:r>
                        <a:rPr lang="en-US" altLang="ko-KR" sz="1600" b="1" kern="1200" dirty="0">
                          <a:solidFill>
                            <a:schemeClr val="dk1"/>
                          </a:solidFill>
                          <a:effectLst/>
                          <a:latin typeface="+mn-lt"/>
                          <a:ea typeface="+mn-ea"/>
                          <a:cs typeface="+mn-cs"/>
                        </a:rPr>
                        <a:t>Duration</a:t>
                      </a:r>
                      <a:endParaRPr lang="en-PH" sz="1600" b="1"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66688" indent="-166688" algn="l" defTabSz="914400" rtl="0" eaLnBrk="1" latinLnBrk="1" hangingPunct="1">
                        <a:lnSpc>
                          <a:spcPct val="100000"/>
                        </a:lnSpc>
                        <a:buFont typeface="Wingdings" pitchFamily="2" charset="2"/>
                        <a:buChar char="§"/>
                      </a:pPr>
                      <a:r>
                        <a:rPr lang="en-US" altLang="en-US" sz="1600" kern="1200" dirty="0">
                          <a:solidFill>
                            <a:schemeClr val="dk1"/>
                          </a:solidFill>
                          <a:effectLst/>
                          <a:latin typeface="+mn-lt"/>
                          <a:ea typeface="+mn-ea"/>
                          <a:cs typeface="+mn-cs"/>
                        </a:rPr>
                        <a:t>2013 – 2017 (5 Y</a:t>
                      </a:r>
                      <a:r>
                        <a:rPr lang="en-US" altLang="ko-KR" sz="1600" kern="1200" dirty="0">
                          <a:solidFill>
                            <a:schemeClr val="dk1"/>
                          </a:solidFill>
                          <a:effectLst/>
                          <a:latin typeface="+mn-lt"/>
                          <a:ea typeface="+mn-ea"/>
                          <a:cs typeface="+mn-cs"/>
                        </a:rPr>
                        <a:t>ears)</a:t>
                      </a:r>
                      <a:endParaRPr lang="en-PH" altLang="en-US" sz="16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64970">
                <a:tc>
                  <a:txBody>
                    <a:bodyPr/>
                    <a:lstStyle/>
                    <a:p>
                      <a:pPr algn="ctr">
                        <a:lnSpc>
                          <a:spcPct val="150000"/>
                        </a:lnSpc>
                      </a:pPr>
                      <a:r>
                        <a:rPr lang="en-US" altLang="ko-KR" sz="1600" b="1" kern="1200" dirty="0">
                          <a:solidFill>
                            <a:schemeClr val="dk1"/>
                          </a:solidFill>
                          <a:effectLst/>
                          <a:latin typeface="+mn-lt"/>
                          <a:ea typeface="+mn-ea"/>
                          <a:cs typeface="+mn-cs"/>
                        </a:rPr>
                        <a:t>Main facilities</a:t>
                      </a:r>
                      <a:endParaRPr lang="en-PH" altLang="ko-KR" sz="1600" b="1"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66688" marR="0" indent="-166688" algn="l" defTabSz="914400" rtl="0" eaLnBrk="1" fontAlgn="auto" latinLnBrk="1" hangingPunct="1">
                        <a:lnSpc>
                          <a:spcPct val="100000"/>
                        </a:lnSpc>
                        <a:spcBef>
                          <a:spcPts val="0"/>
                        </a:spcBef>
                        <a:spcAft>
                          <a:spcPts val="0"/>
                        </a:spcAft>
                        <a:buClrTx/>
                        <a:buSzTx/>
                        <a:buFont typeface="Wingdings" pitchFamily="2" charset="2"/>
                        <a:buChar char="§"/>
                        <a:tabLst/>
                        <a:defRPr/>
                      </a:pPr>
                      <a:r>
                        <a:rPr lang="es-ES" altLang="ko-KR" sz="1600" kern="1200" dirty="0">
                          <a:solidFill>
                            <a:schemeClr val="dk1"/>
                          </a:solidFill>
                          <a:effectLst/>
                          <a:latin typeface="+mn-lt"/>
                          <a:ea typeface="+mn-ea"/>
                          <a:cs typeface="+mn-cs"/>
                        </a:rPr>
                        <a:t>250 kW solar power plant</a:t>
                      </a:r>
                    </a:p>
                    <a:p>
                      <a:pPr marL="166688" marR="0" indent="-166688"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kern="1200" dirty="0">
                          <a:solidFill>
                            <a:schemeClr val="dk1"/>
                          </a:solidFill>
                          <a:effectLst/>
                          <a:latin typeface="+mj-lt"/>
                          <a:ea typeface="+mn-ea"/>
                          <a:cs typeface="+mn-cs"/>
                        </a:rPr>
                        <a:t>7 Wells</a:t>
                      </a:r>
                      <a:r>
                        <a:rPr lang="en-US" altLang="ko-KR" sz="1600" kern="1200" dirty="0">
                          <a:solidFill>
                            <a:schemeClr val="dk1"/>
                          </a:solidFill>
                          <a:effectLst/>
                          <a:latin typeface="+mn-lt"/>
                          <a:ea typeface="+mn-ea"/>
                          <a:cs typeface="+mn-cs"/>
                        </a:rPr>
                        <a:t>(depth</a:t>
                      </a:r>
                      <a:r>
                        <a:rPr lang="ko-KR" altLang="en-US" sz="1600" kern="1200" dirty="0">
                          <a:solidFill>
                            <a:schemeClr val="dk1"/>
                          </a:solidFill>
                          <a:effectLst/>
                          <a:latin typeface="+mn-lt"/>
                          <a:ea typeface="+mn-ea"/>
                          <a:cs typeface="+mn-cs"/>
                        </a:rPr>
                        <a:t> </a:t>
                      </a:r>
                      <a:r>
                        <a:rPr lang="en-US" altLang="ko-KR" sz="1600" kern="1200" dirty="0">
                          <a:solidFill>
                            <a:schemeClr val="dk1"/>
                          </a:solidFill>
                          <a:effectLst/>
                          <a:latin typeface="+mn-lt"/>
                          <a:ea typeface="+mn-ea"/>
                          <a:cs typeface="+mn-cs"/>
                        </a:rPr>
                        <a:t>100m)</a:t>
                      </a:r>
                    </a:p>
                    <a:p>
                      <a:pPr marL="0" indent="0" algn="l" defTabSz="914400" rtl="0" eaLnBrk="1" latinLnBrk="1" hangingPunct="1">
                        <a:lnSpc>
                          <a:spcPct val="100000"/>
                        </a:lnSpc>
                        <a:buFont typeface="Wingdings" pitchFamily="2" charset="2"/>
                        <a:buNone/>
                      </a:pPr>
                      <a:r>
                        <a:rPr lang="ko-KR" altLang="en-US" sz="1600" kern="1200" dirty="0">
                          <a:solidFill>
                            <a:schemeClr val="dk1"/>
                          </a:solidFill>
                          <a:effectLst/>
                          <a:latin typeface="+mj-lt"/>
                          <a:ea typeface="+mn-ea"/>
                          <a:cs typeface="+mn-cs"/>
                        </a:rPr>
                        <a:t>  </a:t>
                      </a:r>
                      <a:r>
                        <a:rPr lang="en-US" altLang="ko-KR" sz="1600" kern="1200" dirty="0">
                          <a:solidFill>
                            <a:schemeClr val="dk1"/>
                          </a:solidFill>
                          <a:effectLst/>
                          <a:latin typeface="+mj-lt"/>
                          <a:ea typeface="+mn-ea"/>
                          <a:cs typeface="+mn-cs"/>
                        </a:rPr>
                        <a:t>(Q=3.4</a:t>
                      </a:r>
                      <a:r>
                        <a:rPr lang="en-US" altLang="ko-KR" sz="1600" kern="1200" dirty="0">
                          <a:solidFill>
                            <a:schemeClr val="dk1"/>
                          </a:solidFill>
                          <a:effectLst/>
                          <a:latin typeface="한양해서"/>
                          <a:ea typeface="한양해서"/>
                          <a:cs typeface="+mn-cs"/>
                        </a:rPr>
                        <a:t>㎥</a:t>
                      </a:r>
                      <a:r>
                        <a:rPr lang="en-US" altLang="ko-KR" sz="1600" kern="1200" dirty="0">
                          <a:solidFill>
                            <a:schemeClr val="dk1"/>
                          </a:solidFill>
                          <a:effectLst/>
                          <a:latin typeface="+mj-lt"/>
                          <a:ea typeface="+mn-ea"/>
                          <a:cs typeface="+mn-cs"/>
                        </a:rPr>
                        <a:t>/min</a:t>
                      </a:r>
                      <a:r>
                        <a:rPr lang="en-US" altLang="ko-KR" sz="1600" kern="1200" baseline="0" dirty="0">
                          <a:solidFill>
                            <a:schemeClr val="dk1"/>
                          </a:solidFill>
                          <a:effectLst/>
                          <a:latin typeface="+mj-lt"/>
                          <a:ea typeface="+mn-ea"/>
                          <a:cs typeface="+mn-cs"/>
                        </a:rPr>
                        <a:t>)</a:t>
                      </a:r>
                    </a:p>
                    <a:p>
                      <a:pPr marL="166688" marR="0" indent="-166688"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kern="1200" dirty="0">
                          <a:solidFill>
                            <a:schemeClr val="dk1"/>
                          </a:solidFill>
                          <a:effectLst/>
                          <a:latin typeface="+mj-lt"/>
                          <a:ea typeface="+mn-ea"/>
                          <a:cs typeface="+mn-cs"/>
                        </a:rPr>
                        <a:t>10.88 km Canals</a:t>
                      </a:r>
                      <a:r>
                        <a:rPr lang="ko-KR" altLang="en-US" sz="1600" kern="1200" dirty="0">
                          <a:solidFill>
                            <a:schemeClr val="dk1"/>
                          </a:solidFill>
                          <a:effectLst/>
                          <a:latin typeface="+mj-lt"/>
                          <a:ea typeface="+mn-ea"/>
                          <a:cs typeface="+mn-cs"/>
                        </a:rPr>
                        <a:t> </a:t>
                      </a:r>
                      <a:r>
                        <a:rPr lang="en-US" altLang="ko-KR" sz="1600" kern="1200" dirty="0">
                          <a:solidFill>
                            <a:schemeClr val="dk1"/>
                          </a:solidFill>
                          <a:effectLst/>
                          <a:latin typeface="+mj-lt"/>
                          <a:ea typeface="+mn-ea"/>
                          <a:cs typeface="+mn-cs"/>
                        </a:rPr>
                        <a:t> </a:t>
                      </a:r>
                    </a:p>
                    <a:p>
                      <a:pPr marL="166688" marR="0" indent="-166688"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kern="1200" dirty="0">
                          <a:solidFill>
                            <a:schemeClr val="dk1"/>
                          </a:solidFill>
                          <a:effectLst/>
                          <a:latin typeface="+mj-lt"/>
                          <a:ea typeface="+mn-ea"/>
                          <a:cs typeface="+mn-cs"/>
                        </a:rPr>
                        <a:t>Farmers' </a:t>
                      </a:r>
                      <a:r>
                        <a:rPr lang="en-US" altLang="ko-KR" sz="1600" dirty="0"/>
                        <a:t>Union Building and Multi-purpose Warehouse</a:t>
                      </a:r>
                    </a:p>
                    <a:p>
                      <a:pPr marL="166688" marR="0" indent="-166688"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en-US" sz="1600" kern="1200" dirty="0">
                          <a:solidFill>
                            <a:schemeClr val="dk1"/>
                          </a:solidFill>
                          <a:effectLst/>
                          <a:latin typeface="+mj-lt"/>
                          <a:ea typeface="+mn-ea"/>
                          <a:cs typeface="+mn-cs"/>
                        </a:rPr>
                        <a:t>Electric</a:t>
                      </a:r>
                      <a:r>
                        <a:rPr lang="en-US" altLang="en-US" sz="1600" kern="1200" baseline="0" dirty="0">
                          <a:solidFill>
                            <a:schemeClr val="dk1"/>
                          </a:solidFill>
                          <a:effectLst/>
                          <a:latin typeface="+mj-lt"/>
                          <a:ea typeface="+mn-ea"/>
                          <a:cs typeface="+mn-cs"/>
                        </a:rPr>
                        <a:t> facilities</a:t>
                      </a:r>
                      <a:endParaRPr lang="en-PH" altLang="en-US" sz="1600" kern="1200" dirty="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32" name="표 31"/>
          <p:cNvGraphicFramePr>
            <a:graphicFrameLocks noGrp="1"/>
          </p:cNvGraphicFramePr>
          <p:nvPr>
            <p:extLst>
              <p:ext uri="{D42A27DB-BD31-4B8C-83A1-F6EECF244321}">
                <p14:modId xmlns:p14="http://schemas.microsoft.com/office/powerpoint/2010/main" val="920568158"/>
              </p:ext>
            </p:extLst>
          </p:nvPr>
        </p:nvGraphicFramePr>
        <p:xfrm>
          <a:off x="250825" y="5140960"/>
          <a:ext cx="4676774" cy="421640"/>
        </p:xfrm>
        <a:graphic>
          <a:graphicData uri="http://schemas.openxmlformats.org/drawingml/2006/table">
            <a:tbl>
              <a:tblPr firstRow="1" firstCol="1" bandRow="1">
                <a:tableStyleId>{5940675A-B579-460E-94D1-54222C63F5DA}</a:tableStyleId>
              </a:tblPr>
              <a:tblGrid>
                <a:gridCol w="629484">
                  <a:extLst>
                    <a:ext uri="{9D8B030D-6E8A-4147-A177-3AD203B41FA5}">
                      <a16:colId xmlns:a16="http://schemas.microsoft.com/office/drawing/2014/main" val="20000"/>
                    </a:ext>
                  </a:extLst>
                </a:gridCol>
                <a:gridCol w="576579">
                  <a:extLst>
                    <a:ext uri="{9D8B030D-6E8A-4147-A177-3AD203B41FA5}">
                      <a16:colId xmlns:a16="http://schemas.microsoft.com/office/drawing/2014/main" val="20001"/>
                    </a:ext>
                  </a:extLst>
                </a:gridCol>
                <a:gridCol w="495509">
                  <a:extLst>
                    <a:ext uri="{9D8B030D-6E8A-4147-A177-3AD203B41FA5}">
                      <a16:colId xmlns:a16="http://schemas.microsoft.com/office/drawing/2014/main" val="20002"/>
                    </a:ext>
                  </a:extLst>
                </a:gridCol>
                <a:gridCol w="496046">
                  <a:extLst>
                    <a:ext uri="{9D8B030D-6E8A-4147-A177-3AD203B41FA5}">
                      <a16:colId xmlns:a16="http://schemas.microsoft.com/office/drawing/2014/main" val="20003"/>
                    </a:ext>
                  </a:extLst>
                </a:gridCol>
                <a:gridCol w="495509">
                  <a:extLst>
                    <a:ext uri="{9D8B030D-6E8A-4147-A177-3AD203B41FA5}">
                      <a16:colId xmlns:a16="http://schemas.microsoft.com/office/drawing/2014/main" val="20004"/>
                    </a:ext>
                  </a:extLst>
                </a:gridCol>
                <a:gridCol w="496046">
                  <a:extLst>
                    <a:ext uri="{9D8B030D-6E8A-4147-A177-3AD203B41FA5}">
                      <a16:colId xmlns:a16="http://schemas.microsoft.com/office/drawing/2014/main" val="20005"/>
                    </a:ext>
                  </a:extLst>
                </a:gridCol>
                <a:gridCol w="495509">
                  <a:extLst>
                    <a:ext uri="{9D8B030D-6E8A-4147-A177-3AD203B41FA5}">
                      <a16:colId xmlns:a16="http://schemas.microsoft.com/office/drawing/2014/main" val="20006"/>
                    </a:ext>
                  </a:extLst>
                </a:gridCol>
                <a:gridCol w="496046">
                  <a:extLst>
                    <a:ext uri="{9D8B030D-6E8A-4147-A177-3AD203B41FA5}">
                      <a16:colId xmlns:a16="http://schemas.microsoft.com/office/drawing/2014/main" val="20007"/>
                    </a:ext>
                  </a:extLst>
                </a:gridCol>
                <a:gridCol w="496046">
                  <a:extLst>
                    <a:ext uri="{9D8B030D-6E8A-4147-A177-3AD203B41FA5}">
                      <a16:colId xmlns:a16="http://schemas.microsoft.com/office/drawing/2014/main" val="20008"/>
                    </a:ext>
                  </a:extLst>
                </a:gridCol>
              </a:tblGrid>
              <a:tr h="166370">
                <a:tc>
                  <a:txBody>
                    <a:bodyPr/>
                    <a:lstStyle/>
                    <a:p>
                      <a:pPr algn="ctr" latinLnBrk="1">
                        <a:lnSpc>
                          <a:spcPct val="115000"/>
                        </a:lnSpc>
                        <a:spcAft>
                          <a:spcPts val="0"/>
                        </a:spcAft>
                      </a:pPr>
                      <a:r>
                        <a:rPr lang="en-US" altLang="ko-KR" sz="1000" kern="100" dirty="0">
                          <a:effectLst/>
                          <a:latin typeface="맑은 고딕"/>
                          <a:ea typeface="맑은 고딕"/>
                          <a:cs typeface="Times New Roman"/>
                        </a:rPr>
                        <a:t>Well #</a:t>
                      </a:r>
                      <a:endParaRPr lang="ko-KR" sz="10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1000" kern="100" dirty="0">
                          <a:effectLst/>
                        </a:rPr>
                        <a:t>Sum</a:t>
                      </a:r>
                      <a:endParaRPr lang="ko-KR" sz="10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900" kern="100" dirty="0">
                          <a:effectLst/>
                        </a:rPr>
                        <a:t>Well 1</a:t>
                      </a:r>
                      <a:endParaRPr lang="ko-KR" sz="9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900" kern="100" dirty="0">
                          <a:effectLst/>
                        </a:rPr>
                        <a:t>Well 2</a:t>
                      </a:r>
                      <a:endParaRPr lang="ko-KR" sz="9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900" kern="100" dirty="0">
                          <a:effectLst/>
                        </a:rPr>
                        <a:t>Well 3</a:t>
                      </a:r>
                      <a:endParaRPr lang="ko-KR" sz="9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900" kern="100" dirty="0">
                          <a:effectLst/>
                        </a:rPr>
                        <a:t>Well 4</a:t>
                      </a:r>
                      <a:endParaRPr lang="ko-KR" sz="9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900" kern="100" dirty="0">
                          <a:effectLst/>
                        </a:rPr>
                        <a:t>Well 5</a:t>
                      </a:r>
                      <a:endParaRPr lang="ko-KR" sz="9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900" kern="100" dirty="0">
                          <a:effectLst/>
                        </a:rPr>
                        <a:t>Well 6</a:t>
                      </a:r>
                      <a:endParaRPr lang="ko-KR" sz="900" kern="100" dirty="0">
                        <a:effectLst/>
                        <a:latin typeface="맑은 고딕"/>
                        <a:ea typeface="맑은 고딕"/>
                        <a:cs typeface="Times New Roman"/>
                      </a:endParaRPr>
                    </a:p>
                  </a:txBody>
                  <a:tcPr marL="9525" marR="9525" marT="9525" marB="9525" anchor="ctr"/>
                </a:tc>
                <a:tc>
                  <a:txBody>
                    <a:bodyPr/>
                    <a:lstStyle/>
                    <a:p>
                      <a:pPr algn="ctr" latinLnBrk="1">
                        <a:lnSpc>
                          <a:spcPct val="115000"/>
                        </a:lnSpc>
                        <a:spcAft>
                          <a:spcPts val="0"/>
                        </a:spcAft>
                      </a:pPr>
                      <a:r>
                        <a:rPr lang="en-US" sz="900" kern="100" dirty="0">
                          <a:effectLst/>
                        </a:rPr>
                        <a:t>Well 7</a:t>
                      </a:r>
                      <a:endParaRPr lang="ko-KR" sz="900" kern="100" dirty="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0"/>
                  </a:ext>
                </a:extLst>
              </a:tr>
              <a:tr h="166370">
                <a:tc>
                  <a:txBody>
                    <a:bodyPr/>
                    <a:lstStyle/>
                    <a:p>
                      <a:pPr algn="ctr" latinLnBrk="1">
                        <a:lnSpc>
                          <a:spcPct val="115000"/>
                        </a:lnSpc>
                        <a:spcAft>
                          <a:spcPts val="0"/>
                        </a:spcAft>
                      </a:pPr>
                      <a:r>
                        <a:rPr lang="en-US" sz="1000" kern="100" spc="-100" dirty="0">
                          <a:effectLst/>
                        </a:rPr>
                        <a:t>B A (ha)</a:t>
                      </a:r>
                      <a:endParaRPr lang="ko-KR" sz="10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1000" kern="100" dirty="0">
                          <a:effectLst/>
                        </a:rPr>
                        <a:t>204.29</a:t>
                      </a:r>
                      <a:endParaRPr lang="ko-KR" sz="10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1000" kern="100" dirty="0">
                          <a:effectLst/>
                        </a:rPr>
                        <a:t>23.02</a:t>
                      </a:r>
                      <a:endParaRPr lang="ko-KR" sz="10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1000" kern="100" dirty="0">
                          <a:effectLst/>
                        </a:rPr>
                        <a:t>26.20</a:t>
                      </a:r>
                      <a:endParaRPr lang="ko-KR" sz="10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1000" kern="100" dirty="0">
                          <a:effectLst/>
                        </a:rPr>
                        <a:t>18.84</a:t>
                      </a:r>
                      <a:endParaRPr lang="ko-KR" sz="10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1000" kern="100" dirty="0">
                          <a:effectLst/>
                        </a:rPr>
                        <a:t>44.93</a:t>
                      </a:r>
                      <a:endParaRPr lang="ko-KR" sz="10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1000" kern="100" dirty="0">
                          <a:effectLst/>
                        </a:rPr>
                        <a:t>40.91</a:t>
                      </a:r>
                      <a:endParaRPr lang="ko-KR" sz="1000" kern="100" dirty="0">
                        <a:effectLst/>
                        <a:latin typeface="맑은 고딕"/>
                        <a:ea typeface="맑은 고딕"/>
                        <a:cs typeface="Times New Roman"/>
                      </a:endParaRPr>
                    </a:p>
                  </a:txBody>
                  <a:tcPr marL="64770" marR="64770" marT="17780" marB="17780" anchor="ctr"/>
                </a:tc>
                <a:tc>
                  <a:txBody>
                    <a:bodyPr/>
                    <a:lstStyle/>
                    <a:p>
                      <a:pPr algn="ctr" latinLnBrk="1">
                        <a:lnSpc>
                          <a:spcPct val="115000"/>
                        </a:lnSpc>
                        <a:spcAft>
                          <a:spcPts val="0"/>
                        </a:spcAft>
                      </a:pPr>
                      <a:r>
                        <a:rPr lang="en-US" sz="1000" kern="100" dirty="0">
                          <a:effectLst/>
                        </a:rPr>
                        <a:t>41.27</a:t>
                      </a:r>
                      <a:endParaRPr lang="ko-KR" sz="1000" kern="100" dirty="0">
                        <a:effectLst/>
                        <a:latin typeface="맑은 고딕"/>
                        <a:ea typeface="맑은 고딕"/>
                        <a:cs typeface="Times New Roman"/>
                      </a:endParaRPr>
                    </a:p>
                  </a:txBody>
                  <a:tcPr marL="9525" marR="9525" marT="9525" marB="9525" anchor="ctr"/>
                </a:tc>
                <a:tc>
                  <a:txBody>
                    <a:bodyPr/>
                    <a:lstStyle/>
                    <a:p>
                      <a:pPr algn="ctr" latinLnBrk="1">
                        <a:lnSpc>
                          <a:spcPct val="115000"/>
                        </a:lnSpc>
                        <a:spcAft>
                          <a:spcPts val="0"/>
                        </a:spcAft>
                      </a:pPr>
                      <a:r>
                        <a:rPr lang="en-US" sz="1000" kern="100" dirty="0">
                          <a:effectLst/>
                        </a:rPr>
                        <a:t>9.12</a:t>
                      </a:r>
                      <a:endParaRPr lang="ko-KR" sz="1000" kern="100" dirty="0">
                        <a:effectLst/>
                        <a:latin typeface="맑은 고딕"/>
                        <a:ea typeface="맑은 고딕"/>
                        <a:cs typeface="Times New Roman"/>
                      </a:endParaRPr>
                    </a:p>
                  </a:txBody>
                  <a:tcPr marL="64770" marR="64770" marT="17780" marB="17780" anchor="ctr"/>
                </a:tc>
                <a:extLst>
                  <a:ext uri="{0D108BD9-81ED-4DB2-BD59-A6C34878D82A}">
                    <a16:rowId xmlns:a16="http://schemas.microsoft.com/office/drawing/2014/main" val="10001"/>
                  </a:ext>
                </a:extLst>
              </a:tr>
            </a:tbl>
          </a:graphicData>
        </a:graphic>
      </p:graphicFrame>
      <p:grpSp>
        <p:nvGrpSpPr>
          <p:cNvPr id="2" name="그룹 1"/>
          <p:cNvGrpSpPr/>
          <p:nvPr/>
        </p:nvGrpSpPr>
        <p:grpSpPr>
          <a:xfrm>
            <a:off x="5392441" y="1297186"/>
            <a:ext cx="3374348" cy="4365510"/>
            <a:chOff x="5059752" y="1001714"/>
            <a:chExt cx="3792148" cy="5246686"/>
          </a:xfrm>
        </p:grpSpPr>
        <p:grpSp>
          <p:nvGrpSpPr>
            <p:cNvPr id="13" name="그룹 12"/>
            <p:cNvGrpSpPr/>
            <p:nvPr/>
          </p:nvGrpSpPr>
          <p:grpSpPr>
            <a:xfrm>
              <a:off x="5156200" y="1001714"/>
              <a:ext cx="3695700" cy="5246686"/>
              <a:chOff x="4961653" y="818270"/>
              <a:chExt cx="3960585" cy="5985198"/>
            </a:xfrm>
          </p:grpSpPr>
          <p:pic>
            <p:nvPicPr>
              <p:cNvPr id="14" name="_x174617488" descr="EMB0000232cb3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73" t="904" r="1091"/>
              <a:stretch/>
            </p:blipFill>
            <p:spPr bwMode="auto">
              <a:xfrm>
                <a:off x="4961653" y="818270"/>
                <a:ext cx="3960585" cy="5985198"/>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5" name="도넛 14"/>
              <p:cNvSpPr/>
              <p:nvPr/>
            </p:nvSpPr>
            <p:spPr>
              <a:xfrm>
                <a:off x="5455920" y="3126938"/>
                <a:ext cx="117475" cy="111564"/>
              </a:xfrm>
              <a:prstGeom prst="donut">
                <a:avLst/>
              </a:prstGeom>
              <a:solidFill>
                <a:srgbClr val="332B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32BD5"/>
                  </a:solidFill>
                </a:endParaRPr>
              </a:p>
            </p:txBody>
          </p:sp>
          <p:sp>
            <p:nvSpPr>
              <p:cNvPr id="25" name="도넛 24"/>
              <p:cNvSpPr/>
              <p:nvPr/>
            </p:nvSpPr>
            <p:spPr>
              <a:xfrm>
                <a:off x="5809615" y="2579370"/>
                <a:ext cx="117475" cy="111564"/>
              </a:xfrm>
              <a:prstGeom prst="donut">
                <a:avLst/>
              </a:prstGeom>
              <a:solidFill>
                <a:srgbClr val="332B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32BD5"/>
                  </a:solidFill>
                </a:endParaRPr>
              </a:p>
            </p:txBody>
          </p:sp>
          <p:sp>
            <p:nvSpPr>
              <p:cNvPr id="26" name="도넛 25"/>
              <p:cNvSpPr/>
              <p:nvPr/>
            </p:nvSpPr>
            <p:spPr>
              <a:xfrm>
                <a:off x="7265035" y="1143000"/>
                <a:ext cx="117475" cy="111564"/>
              </a:xfrm>
              <a:prstGeom prst="donut">
                <a:avLst/>
              </a:prstGeom>
              <a:solidFill>
                <a:srgbClr val="332B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32BD5"/>
                  </a:solidFill>
                </a:endParaRPr>
              </a:p>
            </p:txBody>
          </p:sp>
          <p:sp>
            <p:nvSpPr>
              <p:cNvPr id="27" name="도넛 26"/>
              <p:cNvSpPr/>
              <p:nvPr/>
            </p:nvSpPr>
            <p:spPr>
              <a:xfrm>
                <a:off x="7674292" y="1584960"/>
                <a:ext cx="117475" cy="111564"/>
              </a:xfrm>
              <a:prstGeom prst="donut">
                <a:avLst/>
              </a:prstGeom>
              <a:solidFill>
                <a:srgbClr val="332B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32BD5"/>
                  </a:solidFill>
                </a:endParaRPr>
              </a:p>
            </p:txBody>
          </p:sp>
          <p:sp>
            <p:nvSpPr>
              <p:cNvPr id="28" name="도넛 27"/>
              <p:cNvSpPr/>
              <p:nvPr/>
            </p:nvSpPr>
            <p:spPr>
              <a:xfrm>
                <a:off x="5638482" y="3895866"/>
                <a:ext cx="117475" cy="111564"/>
              </a:xfrm>
              <a:prstGeom prst="donut">
                <a:avLst/>
              </a:prstGeom>
              <a:solidFill>
                <a:srgbClr val="332B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32BD5"/>
                  </a:solidFill>
                </a:endParaRPr>
              </a:p>
            </p:txBody>
          </p:sp>
          <p:sp>
            <p:nvSpPr>
              <p:cNvPr id="29" name="도넛 28"/>
              <p:cNvSpPr/>
              <p:nvPr/>
            </p:nvSpPr>
            <p:spPr>
              <a:xfrm>
                <a:off x="6919157" y="5674043"/>
                <a:ext cx="117475" cy="111564"/>
              </a:xfrm>
              <a:prstGeom prst="donut">
                <a:avLst/>
              </a:prstGeom>
              <a:solidFill>
                <a:srgbClr val="332B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32BD5"/>
                  </a:solidFill>
                </a:endParaRPr>
              </a:p>
            </p:txBody>
          </p:sp>
          <p:sp>
            <p:nvSpPr>
              <p:cNvPr id="30" name="도넛 29"/>
              <p:cNvSpPr/>
              <p:nvPr/>
            </p:nvSpPr>
            <p:spPr>
              <a:xfrm>
                <a:off x="5303520" y="5234940"/>
                <a:ext cx="117475" cy="111564"/>
              </a:xfrm>
              <a:prstGeom prst="donut">
                <a:avLst/>
              </a:prstGeom>
              <a:solidFill>
                <a:srgbClr val="332BD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332BD5"/>
                  </a:solidFill>
                </a:endParaRPr>
              </a:p>
            </p:txBody>
          </p:sp>
        </p:grpSp>
        <p:cxnSp>
          <p:nvCxnSpPr>
            <p:cNvPr id="33" name="직선 연결선 32"/>
            <p:cNvCxnSpPr/>
            <p:nvPr/>
          </p:nvCxnSpPr>
          <p:spPr>
            <a:xfrm flipH="1">
              <a:off x="5475202" y="1208405"/>
              <a:ext cx="1771418" cy="177546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rot="18838522">
              <a:off x="5599229" y="1825158"/>
              <a:ext cx="1336263" cy="307777"/>
            </a:xfrm>
            <a:prstGeom prst="rect">
              <a:avLst/>
            </a:prstGeom>
          </p:spPr>
          <p:txBody>
            <a:bodyPr wrap="none">
              <a:spAutoFit/>
            </a:bodyPr>
            <a:lstStyle/>
            <a:p>
              <a:pPr>
                <a:defRPr/>
              </a:pPr>
              <a:r>
                <a:rPr lang="en-US" altLang="ko-KR" sz="1400" b="1" dirty="0">
                  <a:solidFill>
                    <a:srgbClr val="FF0000"/>
                  </a:solidFill>
                </a:rPr>
                <a:t>National Grid</a:t>
              </a:r>
            </a:p>
          </p:txBody>
        </p:sp>
        <p:cxnSp>
          <p:nvCxnSpPr>
            <p:cNvPr id="35" name="직선 연결선 34"/>
            <p:cNvCxnSpPr>
              <a:stCxn id="27" idx="5"/>
            </p:cNvCxnSpPr>
            <p:nvPr/>
          </p:nvCxnSpPr>
          <p:spPr>
            <a:xfrm flipH="1" flipV="1">
              <a:off x="7246621" y="1208405"/>
              <a:ext cx="534359" cy="54887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flipH="1" flipV="1">
              <a:off x="5915305" y="2525544"/>
              <a:ext cx="86953" cy="6886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flipH="1">
              <a:off x="5059752" y="2983865"/>
              <a:ext cx="415450" cy="188954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flipV="1">
              <a:off x="5672218" y="2594411"/>
              <a:ext cx="330040" cy="48000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a:off x="5342178" y="3699566"/>
              <a:ext cx="500392" cy="4889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flipH="1">
              <a:off x="5530011" y="3751380"/>
              <a:ext cx="307227" cy="117093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직선 연결선 40"/>
            <p:cNvCxnSpPr/>
            <p:nvPr/>
          </p:nvCxnSpPr>
          <p:spPr>
            <a:xfrm>
              <a:off x="5530011" y="4922311"/>
              <a:ext cx="1507582" cy="38492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46" name="Title 1"/>
          <p:cNvSpPr>
            <a:spLocks noGrp="1"/>
          </p:cNvSpPr>
          <p:nvPr>
            <p:ph type="title"/>
          </p:nvPr>
        </p:nvSpPr>
        <p:spPr>
          <a:xfrm>
            <a:off x="0" y="38100"/>
            <a:ext cx="7886700" cy="967400"/>
          </a:xfrm>
        </p:spPr>
        <p:txBody>
          <a:bodyPr/>
          <a:lstStyle/>
          <a:p>
            <a:r>
              <a:rPr lang="en-US" dirty="0"/>
              <a:t>3. Project Concept and Analysis </a:t>
            </a:r>
          </a:p>
        </p:txBody>
      </p:sp>
      <p:pic>
        <p:nvPicPr>
          <p:cNvPr id="45" name="Picture 2" descr="C:\Users\EKR\Desktop\글로벌O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285186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6</a:t>
            </a:fld>
            <a:endParaRPr lang="en-US" dirty="0"/>
          </a:p>
        </p:txBody>
      </p:sp>
      <p:sp>
        <p:nvSpPr>
          <p:cNvPr id="6" name="Title 1"/>
          <p:cNvSpPr>
            <a:spLocks noGrp="1"/>
          </p:cNvSpPr>
          <p:nvPr>
            <p:ph type="title"/>
          </p:nvPr>
        </p:nvSpPr>
        <p:spPr>
          <a:xfrm>
            <a:off x="0" y="38100"/>
            <a:ext cx="7886700" cy="967400"/>
          </a:xfrm>
        </p:spPr>
        <p:txBody>
          <a:bodyPr/>
          <a:lstStyle/>
          <a:p>
            <a:r>
              <a:rPr lang="en-US" dirty="0"/>
              <a:t>3. Project Concept and Analysis </a:t>
            </a:r>
          </a:p>
        </p:txBody>
      </p:sp>
      <p:graphicFrame>
        <p:nvGraphicFramePr>
          <p:cNvPr id="21" name="표 20"/>
          <p:cNvGraphicFramePr>
            <a:graphicFrameLocks noGrp="1"/>
          </p:cNvGraphicFramePr>
          <p:nvPr>
            <p:extLst>
              <p:ext uri="{D42A27DB-BD31-4B8C-83A1-F6EECF244321}">
                <p14:modId xmlns:p14="http://schemas.microsoft.com/office/powerpoint/2010/main" val="1295209605"/>
              </p:ext>
            </p:extLst>
          </p:nvPr>
        </p:nvGraphicFramePr>
        <p:xfrm>
          <a:off x="244476" y="1142998"/>
          <a:ext cx="8654595" cy="4691481"/>
        </p:xfrm>
        <a:graphic>
          <a:graphicData uri="http://schemas.openxmlformats.org/drawingml/2006/table">
            <a:tbl>
              <a:tblPr firstRow="1" bandRow="1">
                <a:tableStyleId>{5C22544A-7EE6-4342-B048-85BDC9FD1C3A}</a:tableStyleId>
              </a:tblPr>
              <a:tblGrid>
                <a:gridCol w="4305299">
                  <a:extLst>
                    <a:ext uri="{9D8B030D-6E8A-4147-A177-3AD203B41FA5}">
                      <a16:colId xmlns:a16="http://schemas.microsoft.com/office/drawing/2014/main" val="20000"/>
                    </a:ext>
                  </a:extLst>
                </a:gridCol>
                <a:gridCol w="4349296">
                  <a:extLst>
                    <a:ext uri="{9D8B030D-6E8A-4147-A177-3AD203B41FA5}">
                      <a16:colId xmlns:a16="http://schemas.microsoft.com/office/drawing/2014/main" val="20001"/>
                    </a:ext>
                  </a:extLst>
                </a:gridCol>
              </a:tblGrid>
              <a:tr h="367738">
                <a:tc gridSpan="2">
                  <a:txBody>
                    <a:bodyPr/>
                    <a:lstStyle/>
                    <a:p>
                      <a:r>
                        <a:rPr lang="en-US" altLang="ko-KR" sz="1800" kern="1200" dirty="0">
                          <a:solidFill>
                            <a:schemeClr val="dk1"/>
                          </a:solidFill>
                          <a:effectLst/>
                          <a:latin typeface="+mj-lt"/>
                          <a:ea typeface="+mn-ea"/>
                          <a:cs typeface="+mn-cs"/>
                        </a:rPr>
                        <a:t>Project Concept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527130">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800" b="1" dirty="0">
                          <a:solidFill>
                            <a:srgbClr val="0033CC"/>
                          </a:solidFill>
                        </a:rPr>
                        <a:t>Concept </a:t>
                      </a:r>
                      <a:r>
                        <a:rPr lang="en-US" altLang="ko-KR" sz="1800" b="1" kern="1200" dirty="0">
                          <a:solidFill>
                            <a:srgbClr val="0033CC"/>
                          </a:solidFill>
                          <a:latin typeface="+mn-lt"/>
                          <a:ea typeface="+mn-ea"/>
                          <a:cs typeface="+mn-cs"/>
                        </a:rPr>
                        <a:t>1 : </a:t>
                      </a:r>
                      <a:r>
                        <a:rPr lang="en-US" altLang="ko-KR" sz="1600" b="1" kern="1200" dirty="0">
                          <a:solidFill>
                            <a:srgbClr val="0033CC"/>
                          </a:solidFill>
                          <a:latin typeface="+mn-lt"/>
                          <a:ea typeface="+mn-ea"/>
                          <a:cs typeface="+mn-cs"/>
                        </a:rPr>
                        <a:t>Individual solar power system</a:t>
                      </a:r>
                    </a:p>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200" b="1" baseline="0" dirty="0">
                          <a:solidFill>
                            <a:schemeClr val="tx1"/>
                          </a:solidFill>
                        </a:rPr>
                        <a:t>- 4 Solar(45 kW)+ 3 Diesel generators+ 7 Water tanks</a:t>
                      </a:r>
                      <a:endParaRPr lang="en-US" altLang="ko-KR" sz="12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800" b="1" kern="1200" dirty="0">
                          <a:solidFill>
                            <a:srgbClr val="FF0000"/>
                          </a:solidFill>
                          <a:latin typeface="+mn-lt"/>
                          <a:ea typeface="+mn-ea"/>
                          <a:cs typeface="+mn-cs"/>
                        </a:rPr>
                        <a:t>Concept 2 : </a:t>
                      </a:r>
                      <a:r>
                        <a:rPr lang="en-US" altLang="ko-KR" sz="1600" b="1" kern="1200" dirty="0">
                          <a:solidFill>
                            <a:srgbClr val="FF0000"/>
                          </a:solidFill>
                          <a:latin typeface="+mn-lt"/>
                          <a:ea typeface="+mn-ea"/>
                          <a:cs typeface="+mn-cs"/>
                        </a:rPr>
                        <a:t>Connected to National </a:t>
                      </a:r>
                      <a:r>
                        <a:rPr lang="en-US" altLang="ko-KR" sz="1600" b="1" baseline="0" dirty="0">
                          <a:solidFill>
                            <a:srgbClr val="FF0000"/>
                          </a:solidFill>
                        </a:rPr>
                        <a:t>Grid</a:t>
                      </a:r>
                    </a:p>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200" b="1" kern="1200" baseline="0" dirty="0">
                          <a:solidFill>
                            <a:schemeClr val="tx1"/>
                          </a:solidFill>
                          <a:latin typeface="+mn-lt"/>
                          <a:ea typeface="+mn-ea"/>
                          <a:cs typeface="+mn-cs"/>
                        </a:rPr>
                        <a:t>-1 Solar (250kW) to be sold to National Grid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75103">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endParaRPr lang="en-US" altLang="ko-KR" sz="1800" baseline="0"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85750" marR="0" indent="-285750" algn="l" defTabSz="914400" rtl="0" eaLnBrk="1" fontAlgn="auto" latinLnBrk="1" hangingPunct="1">
                        <a:lnSpc>
                          <a:spcPct val="100000"/>
                        </a:lnSpc>
                        <a:spcBef>
                          <a:spcPts val="0"/>
                        </a:spcBef>
                        <a:spcAft>
                          <a:spcPts val="0"/>
                        </a:spcAft>
                        <a:buClrTx/>
                        <a:buSzTx/>
                        <a:buFont typeface="Wingdings" pitchFamily="2" charset="2"/>
                        <a:buChar char="§"/>
                        <a:tabLst/>
                        <a:defRPr/>
                      </a:pPr>
                      <a:endParaRPr lang="en-US" altLang="ko-KR"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65" t="5902" r="20990" b="21864"/>
          <a:stretch/>
        </p:blipFill>
        <p:spPr bwMode="auto">
          <a:xfrm>
            <a:off x="420142" y="2427120"/>
            <a:ext cx="4055198" cy="291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5" descr="solar pumping system에 대한 이미지 검색결과"/>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115042" y="2838143"/>
            <a:ext cx="1386572" cy="139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D0D0D"/>
                </a:solidFill>
                <a:miter lim="800000"/>
                <a:headEnd/>
                <a:tailEnd/>
              </a14:hiddenLine>
            </a:ext>
          </a:extLst>
        </p:spPr>
      </p:pic>
      <p:pic>
        <p:nvPicPr>
          <p:cNvPr id="24"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9067"/>
          <a:stretch/>
        </p:blipFill>
        <p:spPr bwMode="auto">
          <a:xfrm>
            <a:off x="4594144" y="2220685"/>
            <a:ext cx="4197886" cy="307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descr="D:\0.AIWW발표\elsalvadorgri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822"/>
          <a:stretch/>
        </p:blipFill>
        <p:spPr bwMode="auto">
          <a:xfrm>
            <a:off x="6463729" y="4425063"/>
            <a:ext cx="2328301" cy="13268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EKR\Desktop\글로벌OD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30296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7</a:t>
            </a:fld>
            <a:endParaRPr lang="en-US" dirty="0"/>
          </a:p>
        </p:txBody>
      </p:sp>
      <p:sp>
        <p:nvSpPr>
          <p:cNvPr id="6" name="Title 1"/>
          <p:cNvSpPr>
            <a:spLocks noGrp="1"/>
          </p:cNvSpPr>
          <p:nvPr>
            <p:ph type="title"/>
          </p:nvPr>
        </p:nvSpPr>
        <p:spPr>
          <a:xfrm>
            <a:off x="0" y="38100"/>
            <a:ext cx="7886700" cy="967400"/>
          </a:xfrm>
        </p:spPr>
        <p:txBody>
          <a:bodyPr/>
          <a:lstStyle/>
          <a:p>
            <a:r>
              <a:rPr lang="en-US" dirty="0"/>
              <a:t>3. Project Concept and Analysis </a:t>
            </a:r>
          </a:p>
        </p:txBody>
      </p:sp>
      <p:graphicFrame>
        <p:nvGraphicFramePr>
          <p:cNvPr id="42" name="표 41"/>
          <p:cNvGraphicFramePr>
            <a:graphicFrameLocks noGrp="1"/>
          </p:cNvGraphicFramePr>
          <p:nvPr>
            <p:extLst>
              <p:ext uri="{D42A27DB-BD31-4B8C-83A1-F6EECF244321}">
                <p14:modId xmlns:p14="http://schemas.microsoft.com/office/powerpoint/2010/main" val="1068081553"/>
              </p:ext>
            </p:extLst>
          </p:nvPr>
        </p:nvGraphicFramePr>
        <p:xfrm>
          <a:off x="88900" y="1142030"/>
          <a:ext cx="8998857" cy="5677870"/>
        </p:xfrm>
        <a:graphic>
          <a:graphicData uri="http://schemas.openxmlformats.org/drawingml/2006/table">
            <a:tbl>
              <a:tblPr firstRow="1" bandRow="1">
                <a:tableStyleId>{5C22544A-7EE6-4342-B048-85BDC9FD1C3A}</a:tableStyleId>
              </a:tblPr>
              <a:tblGrid>
                <a:gridCol w="4384683">
                  <a:extLst>
                    <a:ext uri="{9D8B030D-6E8A-4147-A177-3AD203B41FA5}">
                      <a16:colId xmlns:a16="http://schemas.microsoft.com/office/drawing/2014/main" val="20000"/>
                    </a:ext>
                  </a:extLst>
                </a:gridCol>
                <a:gridCol w="4614174">
                  <a:extLst>
                    <a:ext uri="{9D8B030D-6E8A-4147-A177-3AD203B41FA5}">
                      <a16:colId xmlns:a16="http://schemas.microsoft.com/office/drawing/2014/main" val="20001"/>
                    </a:ext>
                  </a:extLst>
                </a:gridCol>
              </a:tblGrid>
              <a:tr h="210520">
                <a:tc gridSpan="2">
                  <a:txBody>
                    <a:bodyPr/>
                    <a:lstStyle/>
                    <a:p>
                      <a:r>
                        <a:rPr lang="en-US" altLang="ko-KR" sz="1800" kern="1200" dirty="0">
                          <a:solidFill>
                            <a:schemeClr val="dk1"/>
                          </a:solidFill>
                          <a:effectLst/>
                          <a:latin typeface="+mj-lt"/>
                          <a:ea typeface="+mn-ea"/>
                          <a:cs typeface="+mn-cs"/>
                        </a:rPr>
                        <a:t>Project Concept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latinLnBrk="1"/>
                      <a:endParaRPr lang="ko-KR" altLang="en-US"/>
                    </a:p>
                  </a:txBody>
                  <a:tcPr/>
                </a:tc>
                <a:extLst>
                  <a:ext uri="{0D108BD9-81ED-4DB2-BD59-A6C34878D82A}">
                    <a16:rowId xmlns:a16="http://schemas.microsoft.com/office/drawing/2014/main" val="10000"/>
                  </a:ext>
                </a:extLst>
              </a:tr>
              <a:tr h="206710">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800" b="1" dirty="0">
                          <a:solidFill>
                            <a:srgbClr val="0033CC"/>
                          </a:solidFill>
                        </a:rPr>
                        <a:t>Concept </a:t>
                      </a:r>
                      <a:r>
                        <a:rPr lang="en-US" altLang="ko-KR" sz="1800" b="1" kern="1200" dirty="0">
                          <a:solidFill>
                            <a:srgbClr val="0033CC"/>
                          </a:solidFill>
                          <a:latin typeface="+mn-lt"/>
                          <a:ea typeface="+mn-ea"/>
                          <a:cs typeface="+mn-cs"/>
                        </a:rPr>
                        <a:t>1 : </a:t>
                      </a:r>
                      <a:r>
                        <a:rPr lang="en-US" altLang="ko-KR" sz="1600" b="1" kern="1200" dirty="0">
                          <a:solidFill>
                            <a:srgbClr val="0033CC"/>
                          </a:solidFill>
                          <a:latin typeface="+mn-lt"/>
                          <a:ea typeface="+mn-ea"/>
                          <a:cs typeface="+mn-cs"/>
                        </a:rPr>
                        <a:t>Individual power system</a:t>
                      </a:r>
                      <a:endParaRPr lang="en-US" altLang="ko-KR" sz="12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800" b="1" kern="1200" dirty="0">
                          <a:solidFill>
                            <a:srgbClr val="FF0000"/>
                          </a:solidFill>
                          <a:latin typeface="+mn-lt"/>
                          <a:ea typeface="+mn-ea"/>
                          <a:cs typeface="+mn-cs"/>
                        </a:rPr>
                        <a:t>Concept 2 : </a:t>
                      </a:r>
                      <a:r>
                        <a:rPr lang="en-US" altLang="ko-KR" sz="1600" b="1" kern="1200" dirty="0">
                          <a:solidFill>
                            <a:srgbClr val="FF0000"/>
                          </a:solidFill>
                          <a:latin typeface="+mn-lt"/>
                          <a:ea typeface="+mn-ea"/>
                          <a:cs typeface="+mn-cs"/>
                        </a:rPr>
                        <a:t>Connected to National </a:t>
                      </a:r>
                      <a:r>
                        <a:rPr lang="en-US" altLang="ko-KR" sz="1600" b="1" baseline="0" dirty="0">
                          <a:solidFill>
                            <a:srgbClr val="FF0000"/>
                          </a:solidFill>
                        </a:rPr>
                        <a:t>Grid</a:t>
                      </a:r>
                      <a:endParaRPr lang="en-US" altLang="ko-KR" sz="1200" b="1"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69950">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endParaRPr lang="en-US" altLang="ko-KR" sz="1800" baseline="0"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85750" marR="0" indent="-285750" algn="l" defTabSz="914400" rtl="0" eaLnBrk="1" fontAlgn="auto" latinLnBrk="1" hangingPunct="1">
                        <a:lnSpc>
                          <a:spcPct val="100000"/>
                        </a:lnSpc>
                        <a:spcBef>
                          <a:spcPts val="0"/>
                        </a:spcBef>
                        <a:spcAft>
                          <a:spcPts val="0"/>
                        </a:spcAft>
                        <a:buClrTx/>
                        <a:buSzTx/>
                        <a:buFont typeface="Wingdings" pitchFamily="2" charset="2"/>
                        <a:buChar char="§"/>
                        <a:tabLst/>
                        <a:defRPr/>
                      </a:pPr>
                      <a:endParaRPr lang="en-US" altLang="ko-KR"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76400">
                <a:tc gridSpan="2">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endParaRPr lang="en-US" altLang="ko-KR" sz="1800" baseline="0"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marL="285750" marR="0" indent="-285750" algn="l" defTabSz="914400" rtl="0" eaLnBrk="1" fontAlgn="auto" latinLnBrk="1" hangingPunct="1">
                        <a:lnSpc>
                          <a:spcPct val="100000"/>
                        </a:lnSpc>
                        <a:spcBef>
                          <a:spcPts val="0"/>
                        </a:spcBef>
                        <a:spcAft>
                          <a:spcPts val="0"/>
                        </a:spcAft>
                        <a:buClrTx/>
                        <a:buSzTx/>
                        <a:buFont typeface="Wingdings" pitchFamily="2" charset="2"/>
                        <a:buChar char="§"/>
                        <a:tabLst/>
                        <a:defRPr/>
                      </a:pPr>
                      <a:endParaRPr lang="en-US" altLang="ko-KR"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43" name="아래쪽 화살표 설명선 42"/>
          <p:cNvSpPr/>
          <p:nvPr/>
        </p:nvSpPr>
        <p:spPr>
          <a:xfrm>
            <a:off x="862764" y="3721510"/>
            <a:ext cx="1189990" cy="331470"/>
          </a:xfrm>
          <a:prstGeom prst="downArrowCallout">
            <a:avLst>
              <a:gd name="adj1" fmla="val 21581"/>
              <a:gd name="adj2" fmla="val 25000"/>
              <a:gd name="adj3" fmla="val 25087"/>
              <a:gd name="adj4" fmla="val 53095"/>
            </a:avLst>
          </a:prstGeom>
          <a:solidFill>
            <a:srgbClr val="99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ko-KR" sz="1000" b="1" dirty="0">
                <a:solidFill>
                  <a:schemeClr val="tx1"/>
                </a:solidFill>
              </a:rPr>
              <a:t>O&amp;M cost : 2%</a:t>
            </a:r>
            <a:endParaRPr lang="ko-KR" altLang="en-US" sz="1000" b="1" dirty="0">
              <a:solidFill>
                <a:schemeClr val="tx1"/>
              </a:solidFill>
            </a:endParaRPr>
          </a:p>
        </p:txBody>
      </p:sp>
      <p:sp>
        <p:nvSpPr>
          <p:cNvPr id="44" name="위쪽 화살표 설명선 43"/>
          <p:cNvSpPr/>
          <p:nvPr/>
        </p:nvSpPr>
        <p:spPr>
          <a:xfrm>
            <a:off x="5533336" y="4310943"/>
            <a:ext cx="1530350" cy="330200"/>
          </a:xfrm>
          <a:prstGeom prst="upArrowCallout">
            <a:avLst>
              <a:gd name="adj1" fmla="val 25000"/>
              <a:gd name="adj2" fmla="val 25000"/>
              <a:gd name="adj3" fmla="val 25000"/>
              <a:gd name="adj4" fmla="val 58437"/>
            </a:avLst>
          </a:prstGeom>
          <a:solidFill>
            <a:schemeClr val="bg2"/>
          </a:solidFill>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b="1" dirty="0">
                <a:solidFill>
                  <a:schemeClr val="tx1"/>
                </a:solidFill>
              </a:rPr>
              <a:t>Development cost : 99%</a:t>
            </a:r>
            <a:endParaRPr lang="ko-KR" altLang="en-US" sz="900" b="1" dirty="0">
              <a:solidFill>
                <a:schemeClr val="tx1"/>
              </a:solidFill>
            </a:endParaRPr>
          </a:p>
        </p:txBody>
      </p:sp>
      <p:sp>
        <p:nvSpPr>
          <p:cNvPr id="45" name="아래쪽 화살표 설명선 44"/>
          <p:cNvSpPr/>
          <p:nvPr/>
        </p:nvSpPr>
        <p:spPr>
          <a:xfrm>
            <a:off x="5625245" y="3226801"/>
            <a:ext cx="1189990" cy="331470"/>
          </a:xfrm>
          <a:prstGeom prst="downArrowCallout">
            <a:avLst>
              <a:gd name="adj1" fmla="val 21581"/>
              <a:gd name="adj2" fmla="val 25000"/>
              <a:gd name="adj3" fmla="val 25087"/>
              <a:gd name="adj4" fmla="val 53095"/>
            </a:avLst>
          </a:prstGeom>
          <a:solidFill>
            <a:srgbClr val="99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ko-KR" sz="1000" b="1" dirty="0">
                <a:solidFill>
                  <a:schemeClr val="tx1"/>
                </a:solidFill>
              </a:rPr>
              <a:t>O&amp;M cost : 1%</a:t>
            </a:r>
            <a:endParaRPr lang="ko-KR" altLang="en-US" sz="1000" b="1" dirty="0">
              <a:solidFill>
                <a:schemeClr val="tx1"/>
              </a:solidFill>
            </a:endParaRPr>
          </a:p>
        </p:txBody>
      </p:sp>
      <p:graphicFrame>
        <p:nvGraphicFramePr>
          <p:cNvPr id="46" name="표 45"/>
          <p:cNvGraphicFramePr>
            <a:graphicFrameLocks noGrp="1"/>
          </p:cNvGraphicFramePr>
          <p:nvPr>
            <p:extLst>
              <p:ext uri="{D42A27DB-BD31-4B8C-83A1-F6EECF244321}">
                <p14:modId xmlns:p14="http://schemas.microsoft.com/office/powerpoint/2010/main" val="20935886"/>
              </p:ext>
            </p:extLst>
          </p:nvPr>
        </p:nvGraphicFramePr>
        <p:xfrm>
          <a:off x="1258405" y="6455397"/>
          <a:ext cx="1399231" cy="161925"/>
        </p:xfrm>
        <a:graphic>
          <a:graphicData uri="http://schemas.openxmlformats.org/drawingml/2006/table">
            <a:tbl>
              <a:tblPr>
                <a:tableStyleId>{5C22544A-7EE6-4342-B048-85BDC9FD1C3A}</a:tableStyleId>
              </a:tblPr>
              <a:tblGrid>
                <a:gridCol w="1399231">
                  <a:extLst>
                    <a:ext uri="{9D8B030D-6E8A-4147-A177-3AD203B41FA5}">
                      <a16:colId xmlns:a16="http://schemas.microsoft.com/office/drawing/2014/main" val="20000"/>
                    </a:ext>
                  </a:extLst>
                </a:gridCol>
              </a:tblGrid>
              <a:tr h="130117">
                <a:tc>
                  <a:txBody>
                    <a:bodyPr/>
                    <a:lstStyle/>
                    <a:p>
                      <a:pPr algn="ctr" fontAlgn="ctr"/>
                      <a:r>
                        <a:rPr lang="es-ES" sz="1000" b="1" u="none" strike="noStrike" dirty="0">
                          <a:effectLst/>
                        </a:rPr>
                        <a:t>1. Development cost </a:t>
                      </a:r>
                      <a:endParaRPr lang="en-US" altLang="ko-KR" sz="1000" b="1" i="0" u="none" strike="noStrike" dirty="0">
                        <a:solidFill>
                          <a:srgbClr val="000000"/>
                        </a:solidFill>
                        <a:effectLst/>
                        <a:latin typeface="맑은 고딕"/>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47" name="표 46"/>
          <p:cNvGraphicFramePr>
            <a:graphicFrameLocks noGrp="1"/>
          </p:cNvGraphicFramePr>
          <p:nvPr>
            <p:extLst>
              <p:ext uri="{D42A27DB-BD31-4B8C-83A1-F6EECF244321}">
                <p14:modId xmlns:p14="http://schemas.microsoft.com/office/powerpoint/2010/main" val="417754121"/>
              </p:ext>
            </p:extLst>
          </p:nvPr>
        </p:nvGraphicFramePr>
        <p:xfrm>
          <a:off x="236972" y="1911760"/>
          <a:ext cx="4122304" cy="1781175"/>
        </p:xfrm>
        <a:graphic>
          <a:graphicData uri="http://schemas.openxmlformats.org/drawingml/2006/table">
            <a:tbl>
              <a:tblPr>
                <a:tableStyleId>{5940675A-B579-460E-94D1-54222C63F5DA}</a:tableStyleId>
              </a:tblPr>
              <a:tblGrid>
                <a:gridCol w="1419743">
                  <a:extLst>
                    <a:ext uri="{9D8B030D-6E8A-4147-A177-3AD203B41FA5}">
                      <a16:colId xmlns:a16="http://schemas.microsoft.com/office/drawing/2014/main" val="20000"/>
                    </a:ext>
                  </a:extLst>
                </a:gridCol>
                <a:gridCol w="710742">
                  <a:extLst>
                    <a:ext uri="{9D8B030D-6E8A-4147-A177-3AD203B41FA5}">
                      <a16:colId xmlns:a16="http://schemas.microsoft.com/office/drawing/2014/main" val="20001"/>
                    </a:ext>
                  </a:extLst>
                </a:gridCol>
                <a:gridCol w="1991819">
                  <a:extLst>
                    <a:ext uri="{9D8B030D-6E8A-4147-A177-3AD203B41FA5}">
                      <a16:colId xmlns:a16="http://schemas.microsoft.com/office/drawing/2014/main" val="20002"/>
                    </a:ext>
                  </a:extLst>
                </a:gridCol>
              </a:tblGrid>
              <a:tr h="109356">
                <a:tc>
                  <a:txBody>
                    <a:bodyPr/>
                    <a:lstStyle/>
                    <a:p>
                      <a:pPr algn="ctr" fontAlgn="ctr"/>
                      <a:r>
                        <a:rPr lang="es-ES" sz="1000" u="none" strike="noStrike" dirty="0">
                          <a:effectLst/>
                          <a:latin typeface="+mn-lt"/>
                        </a:rPr>
                        <a:t>Contents</a:t>
                      </a:r>
                      <a:endParaRPr lang="es-ES" sz="1000" b="0" i="0" u="none" strike="noStrike" dirty="0">
                        <a:solidFill>
                          <a:srgbClr val="000000"/>
                        </a:solidFill>
                        <a:effectLst/>
                        <a:latin typeface="+mn-lt"/>
                      </a:endParaRPr>
                    </a:p>
                  </a:txBody>
                  <a:tcPr marL="9525" marR="9525" marT="9525" marB="0" anchor="ctr"/>
                </a:tc>
                <a:tc>
                  <a:txBody>
                    <a:bodyPr/>
                    <a:lstStyle/>
                    <a:p>
                      <a:pPr algn="ctr" fontAlgn="ctr"/>
                      <a:r>
                        <a:rPr lang="es-ES" sz="1000" u="none" strike="noStrike" dirty="0">
                          <a:effectLst/>
                          <a:latin typeface="+mn-lt"/>
                        </a:rPr>
                        <a:t>Cost ($)</a:t>
                      </a:r>
                      <a:endParaRPr lang="ko-KR" altLang="en-US" sz="1000" b="0" i="0" u="none" strike="noStrike" dirty="0">
                        <a:solidFill>
                          <a:srgbClr val="000000"/>
                        </a:solidFill>
                        <a:effectLst/>
                        <a:latin typeface="+mn-lt"/>
                      </a:endParaRPr>
                    </a:p>
                  </a:txBody>
                  <a:tcPr marL="9525" marR="9525" marT="9525" marB="0" anchor="ctr"/>
                </a:tc>
                <a:tc>
                  <a:txBody>
                    <a:bodyPr/>
                    <a:lstStyle/>
                    <a:p>
                      <a:pPr algn="ctr" fontAlgn="ctr"/>
                      <a:r>
                        <a:rPr lang="es-ES" sz="1000" u="none" strike="noStrike" dirty="0">
                          <a:effectLst/>
                          <a:latin typeface="+mn-lt"/>
                        </a:rPr>
                        <a:t>Remarks</a:t>
                      </a:r>
                      <a:endParaRPr lang="es-ES" sz="1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0"/>
                  </a:ext>
                </a:extLst>
              </a:tr>
              <a:tr h="109356">
                <a:tc>
                  <a:txBody>
                    <a:bodyPr/>
                    <a:lstStyle/>
                    <a:p>
                      <a:pPr algn="l" fontAlgn="ctr"/>
                      <a:r>
                        <a:rPr lang="es-ES" sz="1000" b="1" u="none" strike="noStrike" dirty="0">
                          <a:effectLst/>
                          <a:latin typeface="+mn-lt"/>
                        </a:rPr>
                        <a:t>1.Development cost </a:t>
                      </a:r>
                      <a:endParaRPr lang="es-ES" sz="1000" b="1" i="0" u="none" strike="noStrike" dirty="0">
                        <a:solidFill>
                          <a:srgbClr val="000000"/>
                        </a:solidFill>
                        <a:effectLst/>
                        <a:latin typeface="+mn-lt"/>
                      </a:endParaRPr>
                    </a:p>
                  </a:txBody>
                  <a:tcPr marL="9525" marR="9525" marT="9525" marB="0" anchor="ctr">
                    <a:solidFill>
                      <a:schemeClr val="bg2"/>
                    </a:solidFill>
                  </a:tcPr>
                </a:tc>
                <a:tc>
                  <a:txBody>
                    <a:bodyPr/>
                    <a:lstStyle/>
                    <a:p>
                      <a:pPr algn="r" fontAlgn="ctr"/>
                      <a:r>
                        <a:rPr lang="en-US" altLang="ko-KR" sz="1000" b="1" u="none" strike="noStrike" dirty="0">
                          <a:effectLst/>
                          <a:latin typeface="+mn-lt"/>
                        </a:rPr>
                        <a:t>2,706,500</a:t>
                      </a:r>
                      <a:endParaRPr lang="en-US" altLang="ko-KR" sz="1000" b="1" i="0" u="none" strike="noStrike" dirty="0">
                        <a:solidFill>
                          <a:srgbClr val="000000"/>
                        </a:solidFill>
                        <a:effectLst/>
                        <a:latin typeface="+mn-lt"/>
                      </a:endParaRPr>
                    </a:p>
                  </a:txBody>
                  <a:tcPr marL="9525" marR="9525" marT="9525" marB="0" anchor="ctr">
                    <a:solidFill>
                      <a:schemeClr val="bg2"/>
                    </a:solidFill>
                  </a:tcPr>
                </a:tc>
                <a:tc>
                  <a:txBody>
                    <a:bodyPr/>
                    <a:lstStyle/>
                    <a:p>
                      <a:pPr algn="l" fontAlgn="ctr"/>
                      <a:r>
                        <a:rPr lang="ko-KR" altLang="en-US" sz="1000" b="1" u="none" strike="noStrike" dirty="0">
                          <a:effectLst/>
                          <a:latin typeface="+mn-lt"/>
                        </a:rPr>
                        <a:t>　</a:t>
                      </a:r>
                      <a:endParaRPr lang="ko-KR" altLang="en-US" sz="1000" b="1" i="0" u="none" strike="noStrike" dirty="0">
                        <a:solidFill>
                          <a:srgbClr val="000000"/>
                        </a:solidFill>
                        <a:effectLst/>
                        <a:latin typeface="+mn-lt"/>
                      </a:endParaRPr>
                    </a:p>
                  </a:txBody>
                  <a:tcPr marL="9525" marR="9525" marT="9525" marB="0" anchor="ctr">
                    <a:solidFill>
                      <a:schemeClr val="bg2"/>
                    </a:solidFill>
                  </a:tcPr>
                </a:tc>
                <a:extLst>
                  <a:ext uri="{0D108BD9-81ED-4DB2-BD59-A6C34878D82A}">
                    <a16:rowId xmlns:a16="http://schemas.microsoft.com/office/drawing/2014/main" val="10001"/>
                  </a:ext>
                </a:extLst>
              </a:tr>
              <a:tr h="109356">
                <a:tc>
                  <a:txBody>
                    <a:bodyPr/>
                    <a:lstStyle/>
                    <a:p>
                      <a:pPr algn="l" fontAlgn="ctr"/>
                      <a:r>
                        <a:rPr lang="es-ES" sz="1000" u="none" strike="noStrike" dirty="0">
                          <a:effectLst/>
                          <a:latin typeface="+mn-lt"/>
                        </a:rPr>
                        <a:t> Solar systems</a:t>
                      </a:r>
                      <a:endParaRPr lang="es-ES" sz="1000" b="0" i="0" u="none" strike="noStrike" dirty="0">
                        <a:solidFill>
                          <a:srgbClr val="000000"/>
                        </a:solidFill>
                        <a:effectLst/>
                        <a:latin typeface="+mn-lt"/>
                      </a:endParaRPr>
                    </a:p>
                  </a:txBody>
                  <a:tcPr marL="9525" marR="9525" marT="9525" marB="0" anchor="ctr">
                    <a:solidFill>
                      <a:srgbClr val="FFFF00"/>
                    </a:solidFill>
                  </a:tcPr>
                </a:tc>
                <a:tc>
                  <a:txBody>
                    <a:bodyPr/>
                    <a:lstStyle/>
                    <a:p>
                      <a:pPr algn="r" fontAlgn="ctr"/>
                      <a:r>
                        <a:rPr lang="en-US" altLang="ko-KR" sz="1000" u="none" strike="noStrike" dirty="0">
                          <a:effectLst/>
                          <a:latin typeface="+mn-lt"/>
                        </a:rPr>
                        <a:t>366,300</a:t>
                      </a:r>
                      <a:endParaRPr lang="en-US" altLang="ko-KR" sz="1000" b="0" i="0" u="none" strike="noStrike" dirty="0">
                        <a:solidFill>
                          <a:srgbClr val="000000"/>
                        </a:solidFill>
                        <a:effectLst/>
                        <a:latin typeface="+mn-lt"/>
                      </a:endParaRPr>
                    </a:p>
                  </a:txBody>
                  <a:tcPr marL="9525" marR="9525" marT="9525" marB="0" anchor="ctr">
                    <a:solidFill>
                      <a:srgbClr val="FFFF00"/>
                    </a:solidFill>
                  </a:tcPr>
                </a:tc>
                <a:tc>
                  <a:txBody>
                    <a:bodyPr/>
                    <a:lstStyle/>
                    <a:p>
                      <a:pPr algn="ctr" fontAlgn="ctr"/>
                      <a:r>
                        <a:rPr lang="es-ES" sz="1000" u="none" strike="noStrike" dirty="0">
                          <a:effectLst/>
                          <a:latin typeface="+mn-lt"/>
                        </a:rPr>
                        <a:t>4sets*45kW</a:t>
                      </a:r>
                      <a:endParaRPr lang="es-ES" sz="1000" b="0" i="0" u="none" strike="noStrike" dirty="0">
                        <a:solidFill>
                          <a:srgbClr val="000000"/>
                        </a:solidFill>
                        <a:effectLst/>
                        <a:latin typeface="+mn-lt"/>
                      </a:endParaRPr>
                    </a:p>
                  </a:txBody>
                  <a:tcPr marL="9525" marR="9525" marT="9525" marB="0" anchor="ctr">
                    <a:solidFill>
                      <a:srgbClr val="FFFF00"/>
                    </a:solidFill>
                  </a:tcPr>
                </a:tc>
                <a:extLst>
                  <a:ext uri="{0D108BD9-81ED-4DB2-BD59-A6C34878D82A}">
                    <a16:rowId xmlns:a16="http://schemas.microsoft.com/office/drawing/2014/main" val="10002"/>
                  </a:ext>
                </a:extLst>
              </a:tr>
              <a:tr h="109356">
                <a:tc>
                  <a:txBody>
                    <a:bodyPr/>
                    <a:lstStyle/>
                    <a:p>
                      <a:pPr algn="l" fontAlgn="ctr"/>
                      <a:r>
                        <a:rPr lang="es-ES" sz="1000" u="none" strike="noStrike" dirty="0">
                          <a:effectLst/>
                          <a:latin typeface="+mn-lt"/>
                        </a:rPr>
                        <a:t> Diesel generator</a:t>
                      </a:r>
                      <a:endParaRPr lang="es-ES" sz="1000" b="0" i="0" u="none" strike="noStrike" dirty="0">
                        <a:solidFill>
                          <a:srgbClr val="000000"/>
                        </a:solidFill>
                        <a:effectLst/>
                        <a:latin typeface="+mn-lt"/>
                      </a:endParaRPr>
                    </a:p>
                  </a:txBody>
                  <a:tcPr marL="9525" marR="9525" marT="9525" marB="0" anchor="ctr">
                    <a:solidFill>
                      <a:schemeClr val="bg1">
                        <a:lumMod val="65000"/>
                      </a:schemeClr>
                    </a:solidFill>
                  </a:tcPr>
                </a:tc>
                <a:tc>
                  <a:txBody>
                    <a:bodyPr/>
                    <a:lstStyle/>
                    <a:p>
                      <a:pPr algn="r" fontAlgn="ctr"/>
                      <a:r>
                        <a:rPr lang="en-US" altLang="ko-KR" sz="1000" u="none" strike="noStrike" dirty="0">
                          <a:effectLst/>
                          <a:latin typeface="+mn-lt"/>
                        </a:rPr>
                        <a:t>79,600</a:t>
                      </a:r>
                      <a:endParaRPr lang="en-US" altLang="ko-KR" sz="1000" b="0" i="0" u="none" strike="noStrike" dirty="0">
                        <a:solidFill>
                          <a:srgbClr val="000000"/>
                        </a:solidFill>
                        <a:effectLst/>
                        <a:latin typeface="+mn-lt"/>
                      </a:endParaRPr>
                    </a:p>
                  </a:txBody>
                  <a:tcPr marL="9525" marR="9525" marT="9525" marB="0" anchor="ctr">
                    <a:solidFill>
                      <a:schemeClr val="bg1">
                        <a:lumMod val="65000"/>
                      </a:schemeClr>
                    </a:solidFill>
                  </a:tcPr>
                </a:tc>
                <a:tc>
                  <a:txBody>
                    <a:bodyPr/>
                    <a:lstStyle/>
                    <a:p>
                      <a:pPr algn="ctr" fontAlgn="ctr"/>
                      <a:r>
                        <a:rPr lang="es-ES" sz="1000" u="none" strike="noStrike" dirty="0">
                          <a:effectLst/>
                          <a:latin typeface="+mn-lt"/>
                        </a:rPr>
                        <a:t>3sets*45kW</a:t>
                      </a:r>
                      <a:endParaRPr lang="es-ES" sz="1000" b="0" i="0" u="none" strike="noStrike" dirty="0">
                        <a:solidFill>
                          <a:srgbClr val="000000"/>
                        </a:solidFill>
                        <a:effectLst/>
                        <a:latin typeface="+mn-lt"/>
                      </a:endParaRPr>
                    </a:p>
                  </a:txBody>
                  <a:tcPr marL="9525" marR="9525" marT="9525" marB="0" anchor="ctr">
                    <a:solidFill>
                      <a:schemeClr val="bg1">
                        <a:lumMod val="65000"/>
                      </a:schemeClr>
                    </a:solidFill>
                  </a:tcPr>
                </a:tc>
                <a:extLst>
                  <a:ext uri="{0D108BD9-81ED-4DB2-BD59-A6C34878D82A}">
                    <a16:rowId xmlns:a16="http://schemas.microsoft.com/office/drawing/2014/main" val="10003"/>
                  </a:ext>
                </a:extLst>
              </a:tr>
              <a:tr h="109356">
                <a:tc>
                  <a:txBody>
                    <a:bodyPr/>
                    <a:lstStyle/>
                    <a:p>
                      <a:pPr algn="l" fontAlgn="ctr"/>
                      <a:r>
                        <a:rPr lang="es-ES" sz="1000" u="none" strike="noStrike" dirty="0">
                          <a:effectLst/>
                          <a:latin typeface="+mn-lt"/>
                        </a:rPr>
                        <a:t> Water tanks</a:t>
                      </a:r>
                      <a:endParaRPr lang="es-ES" sz="1000" b="0" i="0" u="none" strike="noStrike" dirty="0">
                        <a:solidFill>
                          <a:srgbClr val="000000"/>
                        </a:solidFill>
                        <a:effectLst/>
                        <a:latin typeface="+mn-lt"/>
                      </a:endParaRPr>
                    </a:p>
                  </a:txBody>
                  <a:tcPr marL="9525" marR="9525" marT="9525" marB="0" anchor="ctr">
                    <a:solidFill>
                      <a:srgbClr val="00B0F0"/>
                    </a:solidFill>
                  </a:tcPr>
                </a:tc>
                <a:tc>
                  <a:txBody>
                    <a:bodyPr/>
                    <a:lstStyle/>
                    <a:p>
                      <a:pPr algn="r" fontAlgn="ctr"/>
                      <a:r>
                        <a:rPr lang="en-US" altLang="ko-KR" sz="1000" u="none" strike="noStrike" dirty="0">
                          <a:effectLst/>
                          <a:latin typeface="+mn-lt"/>
                        </a:rPr>
                        <a:t>185,800</a:t>
                      </a:r>
                      <a:endParaRPr lang="en-US" altLang="ko-KR" sz="1000" b="0" i="0" u="none" strike="noStrike" dirty="0">
                        <a:solidFill>
                          <a:srgbClr val="000000"/>
                        </a:solidFill>
                        <a:effectLst/>
                        <a:latin typeface="+mn-lt"/>
                      </a:endParaRPr>
                    </a:p>
                  </a:txBody>
                  <a:tcPr marL="9525" marR="9525" marT="9525" marB="0" anchor="ctr">
                    <a:solidFill>
                      <a:srgbClr val="00B0F0"/>
                    </a:solidFill>
                  </a:tcPr>
                </a:tc>
                <a:tc>
                  <a:txBody>
                    <a:bodyPr/>
                    <a:lstStyle/>
                    <a:p>
                      <a:pPr algn="ctr" fontAlgn="ctr"/>
                      <a:r>
                        <a:rPr lang="es-ES" sz="1000" u="none" strike="noStrike" dirty="0">
                          <a:effectLst/>
                          <a:latin typeface="+mn-lt"/>
                        </a:rPr>
                        <a:t>7EA</a:t>
                      </a:r>
                      <a:endParaRPr lang="es-ES" sz="1000" b="0" i="0" u="none" strike="noStrike" dirty="0">
                        <a:solidFill>
                          <a:srgbClr val="000000"/>
                        </a:solidFill>
                        <a:effectLst/>
                        <a:latin typeface="+mn-lt"/>
                      </a:endParaRPr>
                    </a:p>
                  </a:txBody>
                  <a:tcPr marL="9525" marR="9525" marT="9525" marB="0" anchor="ctr">
                    <a:solidFill>
                      <a:srgbClr val="00B0F0"/>
                    </a:solidFill>
                  </a:tcPr>
                </a:tc>
                <a:extLst>
                  <a:ext uri="{0D108BD9-81ED-4DB2-BD59-A6C34878D82A}">
                    <a16:rowId xmlns:a16="http://schemas.microsoft.com/office/drawing/2014/main" val="10004"/>
                  </a:ext>
                </a:extLst>
              </a:tr>
              <a:tr h="109356">
                <a:tc>
                  <a:txBody>
                    <a:bodyPr/>
                    <a:lstStyle/>
                    <a:p>
                      <a:pPr algn="l" fontAlgn="ctr"/>
                      <a:r>
                        <a:rPr lang="es-ES" sz="1000" u="none" strike="noStrike" dirty="0">
                          <a:effectLst/>
                          <a:latin typeface="+mn-lt"/>
                        </a:rPr>
                        <a:t> Land for Water tanks</a:t>
                      </a:r>
                      <a:endParaRPr lang="es-ES" sz="1000" b="0" i="0" u="none" strike="noStrike" dirty="0">
                        <a:solidFill>
                          <a:srgbClr val="000000"/>
                        </a:solidFill>
                        <a:effectLst/>
                        <a:latin typeface="+mn-lt"/>
                      </a:endParaRPr>
                    </a:p>
                  </a:txBody>
                  <a:tcPr marL="9525" marR="9525" marT="9525" marB="0" anchor="ctr">
                    <a:solidFill>
                      <a:schemeClr val="accent1"/>
                    </a:solidFill>
                  </a:tcPr>
                </a:tc>
                <a:tc>
                  <a:txBody>
                    <a:bodyPr/>
                    <a:lstStyle/>
                    <a:p>
                      <a:pPr algn="r" fontAlgn="ctr"/>
                      <a:r>
                        <a:rPr lang="en-US" altLang="ko-KR" sz="1000" u="none" strike="noStrike" dirty="0">
                          <a:effectLst/>
                          <a:latin typeface="+mn-lt"/>
                        </a:rPr>
                        <a:t>123,800</a:t>
                      </a:r>
                      <a:endParaRPr lang="en-US" altLang="ko-KR" sz="1000" b="0" i="0" u="none" strike="noStrike" dirty="0">
                        <a:solidFill>
                          <a:srgbClr val="000000"/>
                        </a:solidFill>
                        <a:effectLst/>
                        <a:latin typeface="+mn-lt"/>
                      </a:endParaRPr>
                    </a:p>
                  </a:txBody>
                  <a:tcPr marL="9525" marR="9525" marT="9525" marB="0" anchor="ctr">
                    <a:solidFill>
                      <a:schemeClr val="accent1"/>
                    </a:solidFill>
                  </a:tcPr>
                </a:tc>
                <a:tc>
                  <a:txBody>
                    <a:bodyPr/>
                    <a:lstStyle/>
                    <a:p>
                      <a:pPr algn="ctr" fontAlgn="ctr"/>
                      <a:r>
                        <a:rPr lang="es-ES" sz="1000" u="none" strike="noStrike" dirty="0">
                          <a:effectLst/>
                          <a:latin typeface="+mn-lt"/>
                        </a:rPr>
                        <a:t>7*400m2</a:t>
                      </a:r>
                      <a:endParaRPr lang="es-ES" sz="1000" b="0" i="0" u="none" strike="noStrike" dirty="0">
                        <a:solidFill>
                          <a:srgbClr val="000000"/>
                        </a:solidFill>
                        <a:effectLst/>
                        <a:latin typeface="+mn-lt"/>
                      </a:endParaRPr>
                    </a:p>
                  </a:txBody>
                  <a:tcPr marL="9525" marR="9525" marT="9525" marB="0" anchor="ctr">
                    <a:solidFill>
                      <a:schemeClr val="accent1"/>
                    </a:solidFill>
                  </a:tcPr>
                </a:tc>
                <a:extLst>
                  <a:ext uri="{0D108BD9-81ED-4DB2-BD59-A6C34878D82A}">
                    <a16:rowId xmlns:a16="http://schemas.microsoft.com/office/drawing/2014/main" val="10005"/>
                  </a:ext>
                </a:extLst>
              </a:tr>
              <a:tr h="109356">
                <a:tc>
                  <a:txBody>
                    <a:bodyPr/>
                    <a:lstStyle/>
                    <a:p>
                      <a:pPr algn="l" fontAlgn="ctr"/>
                      <a:r>
                        <a:rPr lang="es-ES" sz="1000" u="none" strike="noStrike" dirty="0">
                          <a:effectLst/>
                          <a:latin typeface="+mn-lt"/>
                        </a:rPr>
                        <a:t> Well+Electricity+Canal</a:t>
                      </a:r>
                      <a:endParaRPr lang="es-ES" sz="1000" b="0" i="0" u="none" strike="noStrike" dirty="0">
                        <a:solidFill>
                          <a:srgbClr val="000000"/>
                        </a:solidFill>
                        <a:effectLst/>
                        <a:latin typeface="+mn-lt"/>
                      </a:endParaRPr>
                    </a:p>
                  </a:txBody>
                  <a:tcPr marL="9525" marR="9525" marT="9525" marB="0" anchor="ctr">
                    <a:solidFill>
                      <a:srgbClr val="00B050"/>
                    </a:solidFill>
                  </a:tcPr>
                </a:tc>
                <a:tc>
                  <a:txBody>
                    <a:bodyPr/>
                    <a:lstStyle/>
                    <a:p>
                      <a:pPr algn="r" fontAlgn="ctr"/>
                      <a:r>
                        <a:rPr lang="en-US" altLang="ko-KR" sz="1000" u="none" strike="noStrike" dirty="0">
                          <a:effectLst/>
                          <a:latin typeface="+mn-lt"/>
                        </a:rPr>
                        <a:t>1,951,000</a:t>
                      </a:r>
                      <a:endParaRPr lang="en-US" altLang="ko-KR" sz="1000" b="0" i="0" u="none" strike="noStrike" dirty="0">
                        <a:solidFill>
                          <a:srgbClr val="000000"/>
                        </a:solidFill>
                        <a:effectLst/>
                        <a:latin typeface="+mn-lt"/>
                      </a:endParaRPr>
                    </a:p>
                  </a:txBody>
                  <a:tcPr marL="9525" marR="9525" marT="9525" marB="0" anchor="ctr">
                    <a:solidFill>
                      <a:srgbClr val="00B050"/>
                    </a:solidFill>
                  </a:tcPr>
                </a:tc>
                <a:tc>
                  <a:txBody>
                    <a:bodyPr/>
                    <a:lstStyle/>
                    <a:p>
                      <a:pPr algn="ctr" fontAlgn="ctr"/>
                      <a:r>
                        <a:rPr lang="es-ES" sz="1000" u="none" strike="noStrike" dirty="0">
                          <a:effectLst/>
                          <a:latin typeface="+mn-lt"/>
                        </a:rPr>
                        <a:t>7wells, Electric 3km+canal 11km</a:t>
                      </a:r>
                      <a:endParaRPr lang="es-ES" sz="1000" b="0" i="0" u="none" strike="noStrike" dirty="0">
                        <a:solidFill>
                          <a:srgbClr val="000000"/>
                        </a:solidFill>
                        <a:effectLst/>
                        <a:latin typeface="+mn-lt"/>
                      </a:endParaRPr>
                    </a:p>
                  </a:txBody>
                  <a:tcPr marL="9525" marR="9525" marT="9525" marB="0" anchor="ctr">
                    <a:solidFill>
                      <a:srgbClr val="00B050"/>
                    </a:solidFill>
                  </a:tcPr>
                </a:tc>
                <a:extLst>
                  <a:ext uri="{0D108BD9-81ED-4DB2-BD59-A6C34878D82A}">
                    <a16:rowId xmlns:a16="http://schemas.microsoft.com/office/drawing/2014/main" val="10006"/>
                  </a:ext>
                </a:extLst>
              </a:tr>
              <a:tr h="109356">
                <a:tc>
                  <a:txBody>
                    <a:bodyPr/>
                    <a:lstStyle/>
                    <a:p>
                      <a:pPr algn="l" fontAlgn="ctr"/>
                      <a:r>
                        <a:rPr lang="es-ES" sz="1000" b="1" kern="1200" dirty="0">
                          <a:solidFill>
                            <a:schemeClr val="tx1"/>
                          </a:solidFill>
                          <a:latin typeface="+mn-lt"/>
                          <a:ea typeface="+mn-ea"/>
                          <a:cs typeface="+mn-cs"/>
                        </a:rPr>
                        <a:t>2.O&amp;M cost</a:t>
                      </a:r>
                    </a:p>
                  </a:txBody>
                  <a:tcPr marL="9525" marR="9525" marT="9525" marB="0" anchor="ctr">
                    <a:solidFill>
                      <a:srgbClr val="99CCFF"/>
                    </a:solidFill>
                  </a:tcPr>
                </a:tc>
                <a:tc>
                  <a:txBody>
                    <a:bodyPr/>
                    <a:lstStyle/>
                    <a:p>
                      <a:pPr algn="r" fontAlgn="ctr"/>
                      <a:r>
                        <a:rPr lang="en-US" altLang="ko-KR" sz="1000" b="1" kern="1200" dirty="0">
                          <a:solidFill>
                            <a:schemeClr val="tx1"/>
                          </a:solidFill>
                          <a:latin typeface="+mn-lt"/>
                          <a:ea typeface="+mn-ea"/>
                          <a:cs typeface="+mn-cs"/>
                        </a:rPr>
                        <a:t>56,400</a:t>
                      </a:r>
                    </a:p>
                  </a:txBody>
                  <a:tcPr marL="9525" marR="9525" marT="9525" marB="0" anchor="ctr">
                    <a:solidFill>
                      <a:srgbClr val="99CCFF"/>
                    </a:solidFill>
                  </a:tcPr>
                </a:tc>
                <a:tc>
                  <a:txBody>
                    <a:bodyPr/>
                    <a:lstStyle/>
                    <a:p>
                      <a:pPr algn="ctr" fontAlgn="ctr"/>
                      <a:r>
                        <a:rPr lang="es-ES" sz="1000" b="1" kern="1200" dirty="0">
                          <a:solidFill>
                            <a:schemeClr val="tx1"/>
                          </a:solidFill>
                          <a:latin typeface="+mn-lt"/>
                          <a:ea typeface="+mn-ea"/>
                          <a:cs typeface="+mn-cs"/>
                        </a:rPr>
                        <a:t>Annual</a:t>
                      </a:r>
                    </a:p>
                  </a:txBody>
                  <a:tcPr marL="9525" marR="9525" marT="9525" marB="0" anchor="ctr">
                    <a:solidFill>
                      <a:srgbClr val="99CCFF"/>
                    </a:solidFill>
                  </a:tcPr>
                </a:tc>
                <a:extLst>
                  <a:ext uri="{0D108BD9-81ED-4DB2-BD59-A6C34878D82A}">
                    <a16:rowId xmlns:a16="http://schemas.microsoft.com/office/drawing/2014/main" val="10007"/>
                  </a:ext>
                </a:extLst>
              </a:tr>
              <a:tr h="109356">
                <a:tc>
                  <a:txBody>
                    <a:bodyPr/>
                    <a:lstStyle/>
                    <a:p>
                      <a:pPr algn="l" fontAlgn="ctr"/>
                      <a:r>
                        <a:rPr lang="es-ES" sz="1000" u="none" strike="noStrike" dirty="0">
                          <a:effectLst/>
                          <a:latin typeface="+mn-lt"/>
                        </a:rPr>
                        <a:t> Inspection </a:t>
                      </a:r>
                      <a:endParaRPr lang="es-ES" sz="1000" b="0" i="0" u="none" strike="noStrike" dirty="0">
                        <a:solidFill>
                          <a:srgbClr val="000000"/>
                        </a:solidFill>
                        <a:effectLst/>
                        <a:latin typeface="+mn-lt"/>
                      </a:endParaRPr>
                    </a:p>
                  </a:txBody>
                  <a:tcPr marL="9525" marR="9525" marT="9525" marB="0" anchor="ctr">
                    <a:solidFill>
                      <a:srgbClr val="FF99FF"/>
                    </a:solidFill>
                  </a:tcPr>
                </a:tc>
                <a:tc>
                  <a:txBody>
                    <a:bodyPr/>
                    <a:lstStyle/>
                    <a:p>
                      <a:pPr algn="r" fontAlgn="ctr"/>
                      <a:r>
                        <a:rPr lang="en-US" altLang="ko-KR" sz="1000" u="none" strike="noStrike" dirty="0">
                          <a:effectLst/>
                          <a:latin typeface="+mn-lt"/>
                        </a:rPr>
                        <a:t>2,800</a:t>
                      </a:r>
                      <a:endParaRPr lang="en-US" altLang="ko-KR" sz="1000" b="0" i="0" u="none" strike="noStrike" dirty="0">
                        <a:solidFill>
                          <a:srgbClr val="000000"/>
                        </a:solidFill>
                        <a:effectLst/>
                        <a:latin typeface="+mn-lt"/>
                      </a:endParaRPr>
                    </a:p>
                  </a:txBody>
                  <a:tcPr marL="9525" marR="9525" marT="9525" marB="0" anchor="ctr">
                    <a:solidFill>
                      <a:srgbClr val="FF99FF"/>
                    </a:solidFill>
                  </a:tcPr>
                </a:tc>
                <a:tc>
                  <a:txBody>
                    <a:bodyPr/>
                    <a:lstStyle/>
                    <a:p>
                      <a:pPr algn="ctr" fontAlgn="ctr"/>
                      <a:r>
                        <a:rPr lang="es-ES" sz="1000" u="none" strike="noStrike" dirty="0">
                          <a:effectLst/>
                          <a:latin typeface="+mn-lt"/>
                        </a:rPr>
                        <a:t>4times/Year</a:t>
                      </a:r>
                      <a:endParaRPr lang="es-ES" sz="1000" b="0" i="0" u="none" strike="noStrike" dirty="0">
                        <a:solidFill>
                          <a:srgbClr val="000000"/>
                        </a:solidFill>
                        <a:effectLst/>
                        <a:latin typeface="+mn-lt"/>
                      </a:endParaRPr>
                    </a:p>
                  </a:txBody>
                  <a:tcPr marL="9525" marR="9525" marT="9525" marB="0" anchor="ctr">
                    <a:solidFill>
                      <a:srgbClr val="FF99FF"/>
                    </a:solidFill>
                  </a:tcPr>
                </a:tc>
                <a:extLst>
                  <a:ext uri="{0D108BD9-81ED-4DB2-BD59-A6C34878D82A}">
                    <a16:rowId xmlns:a16="http://schemas.microsoft.com/office/drawing/2014/main" val="10008"/>
                  </a:ext>
                </a:extLst>
              </a:tr>
              <a:tr h="109356">
                <a:tc>
                  <a:txBody>
                    <a:bodyPr/>
                    <a:lstStyle/>
                    <a:p>
                      <a:pPr algn="l" fontAlgn="ctr"/>
                      <a:r>
                        <a:rPr lang="es-ES" sz="1000" u="none" strike="noStrike" dirty="0">
                          <a:effectLst/>
                          <a:latin typeface="+mn-lt"/>
                        </a:rPr>
                        <a:t> Repair </a:t>
                      </a:r>
                      <a:endParaRPr lang="es-ES" sz="1000" b="0" i="0" u="none" strike="noStrike" dirty="0">
                        <a:solidFill>
                          <a:srgbClr val="000000"/>
                        </a:solidFill>
                        <a:effectLst/>
                        <a:latin typeface="+mn-lt"/>
                      </a:endParaRPr>
                    </a:p>
                  </a:txBody>
                  <a:tcPr marL="9525" marR="9525" marT="9525" marB="0" anchor="ctr">
                    <a:solidFill>
                      <a:srgbClr val="FF3300"/>
                    </a:solidFill>
                  </a:tcPr>
                </a:tc>
                <a:tc>
                  <a:txBody>
                    <a:bodyPr/>
                    <a:lstStyle/>
                    <a:p>
                      <a:pPr algn="r" fontAlgn="ctr"/>
                      <a:r>
                        <a:rPr lang="en-US" altLang="ko-KR" sz="1000" u="none" strike="noStrike" dirty="0">
                          <a:effectLst/>
                          <a:latin typeface="+mn-lt"/>
                        </a:rPr>
                        <a:t>10,600</a:t>
                      </a:r>
                      <a:endParaRPr lang="en-US" altLang="ko-KR" sz="1000" b="0" i="0" u="none" strike="noStrike" dirty="0">
                        <a:solidFill>
                          <a:srgbClr val="000000"/>
                        </a:solidFill>
                        <a:effectLst/>
                        <a:latin typeface="+mn-lt"/>
                      </a:endParaRPr>
                    </a:p>
                  </a:txBody>
                  <a:tcPr marL="9525" marR="9525" marT="9525" marB="0" anchor="ctr">
                    <a:solidFill>
                      <a:srgbClr val="FF3300"/>
                    </a:solidFill>
                  </a:tcPr>
                </a:tc>
                <a:tc>
                  <a:txBody>
                    <a:bodyPr/>
                    <a:lstStyle/>
                    <a:p>
                      <a:pPr algn="ctr" fontAlgn="ctr"/>
                      <a:r>
                        <a:rPr lang="es-ES" sz="1000" u="none" strike="noStrike" dirty="0">
                          <a:effectLst/>
                          <a:latin typeface="+mn-lt"/>
                        </a:rPr>
                        <a:t>4times/Year</a:t>
                      </a:r>
                      <a:endParaRPr lang="es-ES" sz="1000" b="0" i="0" u="none" strike="noStrike" dirty="0">
                        <a:solidFill>
                          <a:srgbClr val="000000"/>
                        </a:solidFill>
                        <a:effectLst/>
                        <a:latin typeface="+mn-lt"/>
                      </a:endParaRPr>
                    </a:p>
                  </a:txBody>
                  <a:tcPr marL="9525" marR="9525" marT="9525" marB="0" anchor="ctr">
                    <a:solidFill>
                      <a:srgbClr val="FF3300"/>
                    </a:solidFill>
                  </a:tcPr>
                </a:tc>
                <a:extLst>
                  <a:ext uri="{0D108BD9-81ED-4DB2-BD59-A6C34878D82A}">
                    <a16:rowId xmlns:a16="http://schemas.microsoft.com/office/drawing/2014/main" val="10009"/>
                  </a:ext>
                </a:extLst>
              </a:tr>
              <a:tr h="109356">
                <a:tc>
                  <a:txBody>
                    <a:bodyPr/>
                    <a:lstStyle/>
                    <a:p>
                      <a:pPr algn="l" fontAlgn="ctr"/>
                      <a:r>
                        <a:rPr lang="es-ES" sz="1000" u="none" strike="noStrike" dirty="0">
                          <a:solidFill>
                            <a:schemeClr val="bg1"/>
                          </a:solidFill>
                          <a:effectLst/>
                          <a:latin typeface="+mn-lt"/>
                        </a:rPr>
                        <a:t> Diesel</a:t>
                      </a:r>
                      <a:endParaRPr lang="es-ES" sz="1000" b="0" i="0" u="none" strike="noStrike" dirty="0">
                        <a:solidFill>
                          <a:schemeClr val="bg1"/>
                        </a:solidFill>
                        <a:effectLst/>
                        <a:latin typeface="+mn-lt"/>
                      </a:endParaRPr>
                    </a:p>
                  </a:txBody>
                  <a:tcPr marL="9525" marR="9525" marT="9525" marB="0" anchor="ctr">
                    <a:solidFill>
                      <a:schemeClr val="accent5">
                        <a:lumMod val="50000"/>
                      </a:schemeClr>
                    </a:solidFill>
                  </a:tcPr>
                </a:tc>
                <a:tc>
                  <a:txBody>
                    <a:bodyPr/>
                    <a:lstStyle/>
                    <a:p>
                      <a:pPr algn="r" fontAlgn="ctr"/>
                      <a:r>
                        <a:rPr lang="en-US" altLang="ko-KR" sz="1000" u="none" strike="noStrike" dirty="0">
                          <a:solidFill>
                            <a:schemeClr val="bg1"/>
                          </a:solidFill>
                          <a:effectLst/>
                          <a:latin typeface="+mn-lt"/>
                        </a:rPr>
                        <a:t>43,000</a:t>
                      </a:r>
                      <a:endParaRPr lang="en-US" altLang="ko-KR" sz="1000" b="0" i="0" u="none" strike="noStrike" dirty="0">
                        <a:solidFill>
                          <a:schemeClr val="bg1"/>
                        </a:solidFill>
                        <a:effectLst/>
                        <a:latin typeface="+mn-lt"/>
                      </a:endParaRPr>
                    </a:p>
                  </a:txBody>
                  <a:tcPr marL="9525" marR="9525" marT="9525" marB="0" anchor="ctr">
                    <a:solidFill>
                      <a:schemeClr val="accent5">
                        <a:lumMod val="50000"/>
                      </a:schemeClr>
                    </a:solidFill>
                  </a:tcPr>
                </a:tc>
                <a:tc>
                  <a:txBody>
                    <a:bodyPr/>
                    <a:lstStyle/>
                    <a:p>
                      <a:pPr algn="ctr" fontAlgn="ctr"/>
                      <a:r>
                        <a:rPr lang="es-ES" sz="1000" u="none" strike="noStrike" dirty="0">
                          <a:solidFill>
                            <a:schemeClr val="bg1"/>
                          </a:solidFill>
                          <a:effectLst/>
                          <a:latin typeface="+mn-lt"/>
                        </a:rPr>
                        <a:t>3Generators</a:t>
                      </a:r>
                      <a:endParaRPr lang="es-ES" sz="1000" b="0" i="0" u="none" strike="noStrike" dirty="0">
                        <a:solidFill>
                          <a:schemeClr val="bg1"/>
                        </a:solidFill>
                        <a:effectLst/>
                        <a:latin typeface="+mn-lt"/>
                      </a:endParaRPr>
                    </a:p>
                  </a:txBody>
                  <a:tcPr marL="9525" marR="9525" marT="9525" marB="0" anchor="ctr">
                    <a:solidFill>
                      <a:schemeClr val="accent5">
                        <a:lumMod val="50000"/>
                      </a:schemeClr>
                    </a:solidFill>
                  </a:tcPr>
                </a:tc>
                <a:extLst>
                  <a:ext uri="{0D108BD9-81ED-4DB2-BD59-A6C34878D82A}">
                    <a16:rowId xmlns:a16="http://schemas.microsoft.com/office/drawing/2014/main" val="10010"/>
                  </a:ext>
                </a:extLst>
              </a:tr>
            </a:tbl>
          </a:graphicData>
        </a:graphic>
      </p:graphicFrame>
      <p:graphicFrame>
        <p:nvGraphicFramePr>
          <p:cNvPr id="48" name="차트 47"/>
          <p:cNvGraphicFramePr>
            <a:graphicFrameLocks/>
          </p:cNvGraphicFramePr>
          <p:nvPr>
            <p:extLst>
              <p:ext uri="{D42A27DB-BD31-4B8C-83A1-F6EECF244321}">
                <p14:modId xmlns:p14="http://schemas.microsoft.com/office/powerpoint/2010/main" val="2926794050"/>
              </p:ext>
            </p:extLst>
          </p:nvPr>
        </p:nvGraphicFramePr>
        <p:xfrm>
          <a:off x="308148" y="3867604"/>
          <a:ext cx="3216101" cy="14081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표 48"/>
          <p:cNvGraphicFramePr>
            <a:graphicFrameLocks noGrp="1"/>
          </p:cNvGraphicFramePr>
          <p:nvPr>
            <p:extLst>
              <p:ext uri="{D42A27DB-BD31-4B8C-83A1-F6EECF244321}">
                <p14:modId xmlns:p14="http://schemas.microsoft.com/office/powerpoint/2010/main" val="945372764"/>
              </p:ext>
            </p:extLst>
          </p:nvPr>
        </p:nvGraphicFramePr>
        <p:xfrm>
          <a:off x="4698891" y="1922010"/>
          <a:ext cx="4174327" cy="1183140"/>
        </p:xfrm>
        <a:graphic>
          <a:graphicData uri="http://schemas.openxmlformats.org/drawingml/2006/table">
            <a:tbl>
              <a:tblPr>
                <a:tableStyleId>{5940675A-B579-460E-94D1-54222C63F5DA}</a:tableStyleId>
              </a:tblPr>
              <a:tblGrid>
                <a:gridCol w="1362184">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2062843">
                  <a:extLst>
                    <a:ext uri="{9D8B030D-6E8A-4147-A177-3AD203B41FA5}">
                      <a16:colId xmlns:a16="http://schemas.microsoft.com/office/drawing/2014/main" val="20002"/>
                    </a:ext>
                  </a:extLst>
                </a:gridCol>
              </a:tblGrid>
              <a:tr h="134974">
                <a:tc>
                  <a:txBody>
                    <a:bodyPr/>
                    <a:lstStyle/>
                    <a:p>
                      <a:pPr algn="ctr" fontAlgn="ctr"/>
                      <a:r>
                        <a:rPr lang="es-ES" sz="1000" u="none" strike="noStrike" dirty="0">
                          <a:effectLst/>
                          <a:latin typeface="+mj-lt"/>
                        </a:rPr>
                        <a:t>Contents</a:t>
                      </a:r>
                      <a:endParaRPr lang="es-ES" sz="1000" b="0" i="0" u="none" strike="noStrike" dirty="0">
                        <a:solidFill>
                          <a:srgbClr val="000000"/>
                        </a:solidFill>
                        <a:effectLst/>
                        <a:latin typeface="+mj-lt"/>
                      </a:endParaRPr>
                    </a:p>
                  </a:txBody>
                  <a:tcPr marL="9525" marR="9525" marT="9525" marB="0" anchor="ctr"/>
                </a:tc>
                <a:tc>
                  <a:txBody>
                    <a:bodyPr/>
                    <a:lstStyle/>
                    <a:p>
                      <a:pPr algn="ctr" fontAlgn="ctr"/>
                      <a:r>
                        <a:rPr lang="es-ES" sz="1000" u="none" strike="noStrike" dirty="0">
                          <a:effectLst/>
                          <a:latin typeface="+mj-lt"/>
                        </a:rPr>
                        <a:t>Cost ($)</a:t>
                      </a:r>
                      <a:endParaRPr lang="es-ES" sz="1000" b="0" i="0" u="none" strike="noStrike" dirty="0">
                        <a:solidFill>
                          <a:srgbClr val="000000"/>
                        </a:solidFill>
                        <a:effectLst/>
                        <a:latin typeface="+mj-lt"/>
                      </a:endParaRPr>
                    </a:p>
                  </a:txBody>
                  <a:tcPr marL="9525" marR="9525" marT="9525" marB="0" anchor="ctr"/>
                </a:tc>
                <a:tc>
                  <a:txBody>
                    <a:bodyPr/>
                    <a:lstStyle/>
                    <a:p>
                      <a:pPr algn="ctr" fontAlgn="ctr"/>
                      <a:r>
                        <a:rPr lang="es-ES" sz="1000" u="none" strike="noStrike" dirty="0">
                          <a:effectLst/>
                          <a:latin typeface="+mj-lt"/>
                        </a:rPr>
                        <a:t>Remarks</a:t>
                      </a:r>
                      <a:endParaRPr lang="es-ES" sz="1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0"/>
                  </a:ext>
                </a:extLst>
              </a:tr>
              <a:tr h="134974">
                <a:tc>
                  <a:txBody>
                    <a:bodyPr/>
                    <a:lstStyle/>
                    <a:p>
                      <a:pPr algn="l" fontAlgn="ctr"/>
                      <a:r>
                        <a:rPr lang="es-ES" sz="1000" b="1" u="none" strike="noStrike" kern="1200" dirty="0">
                          <a:solidFill>
                            <a:schemeClr val="tx1"/>
                          </a:solidFill>
                          <a:effectLst/>
                          <a:latin typeface="+mn-lt"/>
                          <a:ea typeface="+mn-ea"/>
                          <a:cs typeface="+mn-cs"/>
                        </a:rPr>
                        <a:t>1.Development cost </a:t>
                      </a:r>
                    </a:p>
                  </a:txBody>
                  <a:tcPr marL="9525" marR="9525" marT="9525" marB="0" anchor="ctr">
                    <a:solidFill>
                      <a:schemeClr val="bg2"/>
                    </a:solidFill>
                  </a:tcPr>
                </a:tc>
                <a:tc>
                  <a:txBody>
                    <a:bodyPr/>
                    <a:lstStyle/>
                    <a:p>
                      <a:pPr algn="r" fontAlgn="ctr"/>
                      <a:r>
                        <a:rPr lang="en-US" altLang="ko-KR" sz="1000" b="1" u="none" strike="noStrike" kern="1200" dirty="0">
                          <a:solidFill>
                            <a:schemeClr val="tx1"/>
                          </a:solidFill>
                          <a:effectLst/>
                          <a:latin typeface="+mn-lt"/>
                          <a:ea typeface="+mn-ea"/>
                          <a:cs typeface="+mn-cs"/>
                        </a:rPr>
                        <a:t>2,459,000</a:t>
                      </a:r>
                    </a:p>
                  </a:txBody>
                  <a:tcPr marL="9525" marR="9525" marT="9525" marB="0" anchor="ctr">
                    <a:solidFill>
                      <a:schemeClr val="bg2"/>
                    </a:solidFill>
                  </a:tcPr>
                </a:tc>
                <a:tc>
                  <a:txBody>
                    <a:bodyPr/>
                    <a:lstStyle/>
                    <a:p>
                      <a:pPr algn="l" fontAlgn="ctr"/>
                      <a:r>
                        <a:rPr lang="ko-KR" altLang="en-US" sz="1000" b="1" u="none" strike="noStrike" kern="1200" dirty="0">
                          <a:solidFill>
                            <a:schemeClr val="tx1"/>
                          </a:solidFill>
                          <a:effectLst/>
                          <a:latin typeface="+mn-lt"/>
                          <a:ea typeface="+mn-ea"/>
                          <a:cs typeface="+mn-cs"/>
                        </a:rPr>
                        <a:t>　</a:t>
                      </a:r>
                    </a:p>
                  </a:txBody>
                  <a:tcPr marL="9525" marR="9525" marT="9525" marB="0" anchor="ctr">
                    <a:solidFill>
                      <a:schemeClr val="bg2"/>
                    </a:solidFill>
                  </a:tcPr>
                </a:tc>
                <a:extLst>
                  <a:ext uri="{0D108BD9-81ED-4DB2-BD59-A6C34878D82A}">
                    <a16:rowId xmlns:a16="http://schemas.microsoft.com/office/drawing/2014/main" val="10001"/>
                  </a:ext>
                </a:extLst>
              </a:tr>
              <a:tr h="134974">
                <a:tc>
                  <a:txBody>
                    <a:bodyPr/>
                    <a:lstStyle/>
                    <a:p>
                      <a:pPr algn="l" fontAlgn="ctr"/>
                      <a:r>
                        <a:rPr lang="es-ES" sz="1000" u="none" strike="noStrike" dirty="0">
                          <a:effectLst/>
                          <a:latin typeface="+mj-lt"/>
                        </a:rPr>
                        <a:t>Solar system</a:t>
                      </a:r>
                      <a:endParaRPr lang="es-ES" sz="1000" b="0" i="0" u="none" strike="noStrike" dirty="0">
                        <a:solidFill>
                          <a:srgbClr val="000000"/>
                        </a:solidFill>
                        <a:effectLst/>
                        <a:latin typeface="+mj-lt"/>
                      </a:endParaRPr>
                    </a:p>
                  </a:txBody>
                  <a:tcPr marL="9525" marR="9525" marT="9525" marB="0" anchor="ctr">
                    <a:solidFill>
                      <a:srgbClr val="FFFF00"/>
                    </a:solidFill>
                  </a:tcPr>
                </a:tc>
                <a:tc>
                  <a:txBody>
                    <a:bodyPr/>
                    <a:lstStyle/>
                    <a:p>
                      <a:pPr algn="r" fontAlgn="ctr"/>
                      <a:r>
                        <a:rPr lang="en-US" altLang="ko-KR" sz="1000" u="none" strike="noStrike" dirty="0">
                          <a:effectLst/>
                          <a:latin typeface="+mj-lt"/>
                        </a:rPr>
                        <a:t>508,000</a:t>
                      </a:r>
                      <a:endParaRPr lang="en-US" altLang="ko-KR" sz="1000" b="0" i="0" u="none" strike="noStrike" dirty="0">
                        <a:solidFill>
                          <a:srgbClr val="000000"/>
                        </a:solidFill>
                        <a:effectLst/>
                        <a:latin typeface="+mj-lt"/>
                      </a:endParaRPr>
                    </a:p>
                  </a:txBody>
                  <a:tcPr marL="9525" marR="9525" marT="9525" marB="0" anchor="ctr">
                    <a:solidFill>
                      <a:srgbClr val="FFFF00"/>
                    </a:solidFill>
                  </a:tcPr>
                </a:tc>
                <a:tc>
                  <a:txBody>
                    <a:bodyPr/>
                    <a:lstStyle/>
                    <a:p>
                      <a:pPr algn="ctr" fontAlgn="ctr"/>
                      <a:r>
                        <a:rPr lang="es-ES" sz="1000" u="none" strike="noStrike" dirty="0">
                          <a:effectLst/>
                          <a:latin typeface="+mj-lt"/>
                        </a:rPr>
                        <a:t>250kw</a:t>
                      </a:r>
                      <a:endParaRPr lang="es-ES" sz="1000" b="0" i="0" u="none" strike="noStrike" dirty="0">
                        <a:solidFill>
                          <a:srgbClr val="000000"/>
                        </a:solidFill>
                        <a:effectLst/>
                        <a:latin typeface="+mj-lt"/>
                      </a:endParaRPr>
                    </a:p>
                  </a:txBody>
                  <a:tcPr marL="9525" marR="9525" marT="9525" marB="0" anchor="ctr">
                    <a:solidFill>
                      <a:srgbClr val="FFFF00"/>
                    </a:solidFill>
                  </a:tcPr>
                </a:tc>
                <a:extLst>
                  <a:ext uri="{0D108BD9-81ED-4DB2-BD59-A6C34878D82A}">
                    <a16:rowId xmlns:a16="http://schemas.microsoft.com/office/drawing/2014/main" val="10002"/>
                  </a:ext>
                </a:extLst>
              </a:tr>
              <a:tr h="134974">
                <a:tc>
                  <a:txBody>
                    <a:bodyPr/>
                    <a:lstStyle/>
                    <a:p>
                      <a:pPr algn="l" fontAlgn="ctr"/>
                      <a:r>
                        <a:rPr lang="es-ES" sz="1000" u="none" strike="noStrike" dirty="0">
                          <a:effectLst/>
                          <a:latin typeface="+mj-lt"/>
                        </a:rPr>
                        <a:t>Well+Electricity+Canal</a:t>
                      </a:r>
                      <a:endParaRPr lang="es-ES" sz="1000" b="0" i="0" u="none" strike="noStrike" dirty="0">
                        <a:solidFill>
                          <a:srgbClr val="000000"/>
                        </a:solidFill>
                        <a:effectLst/>
                        <a:latin typeface="+mj-lt"/>
                      </a:endParaRPr>
                    </a:p>
                  </a:txBody>
                  <a:tcPr marL="9525" marR="9525" marT="9525" marB="0" anchor="ctr"/>
                </a:tc>
                <a:tc>
                  <a:txBody>
                    <a:bodyPr/>
                    <a:lstStyle/>
                    <a:p>
                      <a:pPr algn="r" fontAlgn="ctr"/>
                      <a:r>
                        <a:rPr lang="en-US" altLang="ko-KR" sz="1000" u="none" strike="noStrike" dirty="0">
                          <a:effectLst/>
                          <a:latin typeface="+mj-lt"/>
                        </a:rPr>
                        <a:t>1,951,000</a:t>
                      </a:r>
                      <a:endParaRPr lang="en-US" altLang="ko-KR" sz="1000" b="0" i="0" u="none" strike="noStrike" dirty="0">
                        <a:solidFill>
                          <a:srgbClr val="FF0000"/>
                        </a:solidFill>
                        <a:effectLst/>
                        <a:latin typeface="+mj-lt"/>
                      </a:endParaRPr>
                    </a:p>
                  </a:txBody>
                  <a:tcPr marL="9525" marR="9525" marT="9525" marB="0" anchor="ctr"/>
                </a:tc>
                <a:tc>
                  <a:txBody>
                    <a:bodyPr/>
                    <a:lstStyle/>
                    <a:p>
                      <a:pPr algn="ctr" fontAlgn="ctr"/>
                      <a:r>
                        <a:rPr lang="es-ES" sz="1000" u="none" strike="noStrike" dirty="0">
                          <a:effectLst/>
                          <a:latin typeface="+mj-lt"/>
                        </a:rPr>
                        <a:t>7wells,Electric 3km+canal 11km</a:t>
                      </a:r>
                      <a:endParaRPr lang="es-ES" sz="1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211590">
                <a:tc>
                  <a:txBody>
                    <a:bodyPr/>
                    <a:lstStyle/>
                    <a:p>
                      <a:pPr algn="l" fontAlgn="ctr"/>
                      <a:r>
                        <a:rPr lang="es-ES" sz="1000" b="1" kern="1200" dirty="0">
                          <a:solidFill>
                            <a:schemeClr val="tx1"/>
                          </a:solidFill>
                          <a:latin typeface="+mn-lt"/>
                          <a:ea typeface="+mn-ea"/>
                          <a:cs typeface="+mn-cs"/>
                        </a:rPr>
                        <a:t>2.O&amp;M cost</a:t>
                      </a:r>
                    </a:p>
                  </a:txBody>
                  <a:tcPr marL="9525" marR="9525" marT="9525" marB="0" anchor="ctr">
                    <a:solidFill>
                      <a:srgbClr val="99CCFF"/>
                    </a:solidFill>
                  </a:tcPr>
                </a:tc>
                <a:tc>
                  <a:txBody>
                    <a:bodyPr/>
                    <a:lstStyle/>
                    <a:p>
                      <a:pPr algn="r" fontAlgn="ctr"/>
                      <a:r>
                        <a:rPr lang="en-US" altLang="ko-KR" sz="1000" b="1" kern="1200" dirty="0">
                          <a:solidFill>
                            <a:schemeClr val="tx1"/>
                          </a:solidFill>
                          <a:latin typeface="+mn-lt"/>
                          <a:ea typeface="+mn-ea"/>
                          <a:cs typeface="+mn-cs"/>
                        </a:rPr>
                        <a:t>13,400</a:t>
                      </a:r>
                    </a:p>
                  </a:txBody>
                  <a:tcPr marL="9525" marR="9525" marT="9525" marB="0" anchor="ctr">
                    <a:solidFill>
                      <a:srgbClr val="99CCFF"/>
                    </a:solidFill>
                  </a:tcPr>
                </a:tc>
                <a:tc>
                  <a:txBody>
                    <a:bodyPr/>
                    <a:lstStyle/>
                    <a:p>
                      <a:pPr algn="ctr" fontAlgn="ctr"/>
                      <a:r>
                        <a:rPr lang="es-ES" altLang="ko-KR" sz="1000" b="1" kern="1200" dirty="0">
                          <a:solidFill>
                            <a:schemeClr val="tx1"/>
                          </a:solidFill>
                          <a:latin typeface="+mn-lt"/>
                          <a:ea typeface="+mn-ea"/>
                          <a:cs typeface="+mn-cs"/>
                        </a:rPr>
                        <a:t>Annual</a:t>
                      </a:r>
                    </a:p>
                  </a:txBody>
                  <a:tcPr marL="9525" marR="9525" marT="9525" marB="0" anchor="ctr">
                    <a:solidFill>
                      <a:srgbClr val="99CCFF"/>
                    </a:solidFill>
                  </a:tcPr>
                </a:tc>
                <a:extLst>
                  <a:ext uri="{0D108BD9-81ED-4DB2-BD59-A6C34878D82A}">
                    <a16:rowId xmlns:a16="http://schemas.microsoft.com/office/drawing/2014/main" val="10004"/>
                  </a:ext>
                </a:extLst>
              </a:tr>
              <a:tr h="129106">
                <a:tc>
                  <a:txBody>
                    <a:bodyPr/>
                    <a:lstStyle/>
                    <a:p>
                      <a:pPr algn="l" fontAlgn="ctr"/>
                      <a:r>
                        <a:rPr lang="es-ES" sz="1000" u="none" strike="noStrike" kern="1200" dirty="0">
                          <a:solidFill>
                            <a:schemeClr val="tx1"/>
                          </a:solidFill>
                          <a:effectLst/>
                          <a:latin typeface="+mn-lt"/>
                          <a:ea typeface="+mn-ea"/>
                          <a:cs typeface="+mn-cs"/>
                        </a:rPr>
                        <a:t> Inspection</a:t>
                      </a:r>
                    </a:p>
                  </a:txBody>
                  <a:tcPr marL="9525" marR="9525" marT="9525" marB="0" anchor="ctr">
                    <a:solidFill>
                      <a:srgbClr val="FF99FF"/>
                    </a:solidFill>
                  </a:tcPr>
                </a:tc>
                <a:tc>
                  <a:txBody>
                    <a:bodyPr/>
                    <a:lstStyle/>
                    <a:p>
                      <a:pPr algn="r" fontAlgn="ctr"/>
                      <a:r>
                        <a:rPr lang="en-US" altLang="ko-KR" sz="1000" u="none" strike="noStrike" kern="1200" dirty="0">
                          <a:solidFill>
                            <a:schemeClr val="tx1"/>
                          </a:solidFill>
                          <a:effectLst/>
                          <a:latin typeface="+mn-lt"/>
                          <a:ea typeface="+mn-ea"/>
                          <a:cs typeface="+mn-cs"/>
                        </a:rPr>
                        <a:t>2,800</a:t>
                      </a:r>
                    </a:p>
                  </a:txBody>
                  <a:tcPr marL="9525" marR="9525" marT="9525" marB="0" anchor="ctr">
                    <a:solidFill>
                      <a:srgbClr val="FF99FF"/>
                    </a:solidFill>
                  </a:tcPr>
                </a:tc>
                <a:tc>
                  <a:txBody>
                    <a:bodyPr/>
                    <a:lstStyle/>
                    <a:p>
                      <a:pPr algn="ctr" fontAlgn="ctr"/>
                      <a:r>
                        <a:rPr lang="es-ES" sz="1000" u="none" strike="noStrike" kern="1200" dirty="0">
                          <a:solidFill>
                            <a:schemeClr val="tx1"/>
                          </a:solidFill>
                          <a:effectLst/>
                          <a:latin typeface="+mn-lt"/>
                          <a:ea typeface="+mn-ea"/>
                          <a:cs typeface="+mn-cs"/>
                        </a:rPr>
                        <a:t>4times/Year</a:t>
                      </a:r>
                    </a:p>
                  </a:txBody>
                  <a:tcPr marL="9525" marR="9525" marT="9525" marB="0" anchor="ctr">
                    <a:solidFill>
                      <a:srgbClr val="FF99FF"/>
                    </a:solidFill>
                  </a:tcPr>
                </a:tc>
                <a:extLst>
                  <a:ext uri="{0D108BD9-81ED-4DB2-BD59-A6C34878D82A}">
                    <a16:rowId xmlns:a16="http://schemas.microsoft.com/office/drawing/2014/main" val="10005"/>
                  </a:ext>
                </a:extLst>
              </a:tr>
              <a:tr h="99764">
                <a:tc>
                  <a:txBody>
                    <a:bodyPr/>
                    <a:lstStyle/>
                    <a:p>
                      <a:pPr algn="l" fontAlgn="ctr"/>
                      <a:r>
                        <a:rPr lang="es-ES" sz="1000" u="none" strike="noStrike" dirty="0">
                          <a:effectLst/>
                          <a:latin typeface="+mn-lt"/>
                        </a:rPr>
                        <a:t> Repair </a:t>
                      </a:r>
                      <a:endParaRPr lang="es-ES" sz="1000" b="0" i="0" u="none" strike="noStrike" dirty="0">
                        <a:solidFill>
                          <a:srgbClr val="000000"/>
                        </a:solidFill>
                        <a:effectLst/>
                        <a:latin typeface="+mn-lt"/>
                      </a:endParaRPr>
                    </a:p>
                  </a:txBody>
                  <a:tcPr marL="9525" marR="9525" marT="9525" marB="0" anchor="ctr">
                    <a:solidFill>
                      <a:srgbClr val="FF0000"/>
                    </a:solidFill>
                  </a:tcPr>
                </a:tc>
                <a:tc>
                  <a:txBody>
                    <a:bodyPr/>
                    <a:lstStyle/>
                    <a:p>
                      <a:pPr algn="r" fontAlgn="ctr"/>
                      <a:r>
                        <a:rPr lang="en-US" altLang="ko-KR" sz="1000" u="none" strike="noStrike" dirty="0">
                          <a:effectLst/>
                          <a:latin typeface="+mn-lt"/>
                        </a:rPr>
                        <a:t>10,600</a:t>
                      </a:r>
                      <a:endParaRPr lang="en-US" altLang="ko-KR" sz="1000" b="0" i="0" u="none" strike="noStrike" dirty="0">
                        <a:solidFill>
                          <a:srgbClr val="000000"/>
                        </a:solidFill>
                        <a:effectLst/>
                        <a:latin typeface="+mn-lt"/>
                      </a:endParaRPr>
                    </a:p>
                  </a:txBody>
                  <a:tcPr marL="9525" marR="9525" marT="9525" marB="0" anchor="ctr">
                    <a:solidFill>
                      <a:srgbClr val="FF0000"/>
                    </a:solidFill>
                  </a:tcPr>
                </a:tc>
                <a:tc>
                  <a:txBody>
                    <a:bodyPr/>
                    <a:lstStyle/>
                    <a:p>
                      <a:pPr algn="ctr" fontAlgn="ctr"/>
                      <a:r>
                        <a:rPr lang="es-ES" sz="1000" u="none" strike="noStrike" dirty="0">
                          <a:effectLst/>
                          <a:latin typeface="+mn-lt"/>
                        </a:rPr>
                        <a:t>4times/Year</a:t>
                      </a:r>
                      <a:endParaRPr lang="es-ES" sz="1000" b="0" i="0" u="none" strike="noStrike" dirty="0">
                        <a:solidFill>
                          <a:srgbClr val="000000"/>
                        </a:solidFill>
                        <a:effectLst/>
                        <a:latin typeface="+mn-lt"/>
                      </a:endParaRPr>
                    </a:p>
                  </a:txBody>
                  <a:tcPr marL="9525" marR="9525" marT="9525" marB="0" anchor="ctr">
                    <a:solidFill>
                      <a:srgbClr val="FF0000"/>
                    </a:solidFill>
                  </a:tcPr>
                </a:tc>
                <a:extLst>
                  <a:ext uri="{0D108BD9-81ED-4DB2-BD59-A6C34878D82A}">
                    <a16:rowId xmlns:a16="http://schemas.microsoft.com/office/drawing/2014/main" val="10006"/>
                  </a:ext>
                </a:extLst>
              </a:tr>
            </a:tbl>
          </a:graphicData>
        </a:graphic>
      </p:graphicFrame>
      <p:sp>
        <p:nvSpPr>
          <p:cNvPr id="50" name="위쪽 화살표 설명선 49"/>
          <p:cNvSpPr/>
          <p:nvPr/>
        </p:nvSpPr>
        <p:spPr>
          <a:xfrm>
            <a:off x="721159" y="4771318"/>
            <a:ext cx="1530350" cy="330200"/>
          </a:xfrm>
          <a:prstGeom prst="upArrowCallout">
            <a:avLst>
              <a:gd name="adj1" fmla="val 25000"/>
              <a:gd name="adj2" fmla="val 25000"/>
              <a:gd name="adj3" fmla="val 25000"/>
              <a:gd name="adj4" fmla="val 58437"/>
            </a:avLst>
          </a:prstGeom>
          <a:solidFill>
            <a:schemeClr val="bg2"/>
          </a:solidFill>
          <a:ln w="63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b="1" dirty="0">
                <a:solidFill>
                  <a:schemeClr val="tx1"/>
                </a:solidFill>
              </a:rPr>
              <a:t>Development cost : 98%</a:t>
            </a:r>
            <a:endParaRPr lang="ko-KR" altLang="en-US" sz="900" b="1" dirty="0">
              <a:solidFill>
                <a:schemeClr val="tx1"/>
              </a:solidFill>
            </a:endParaRPr>
          </a:p>
        </p:txBody>
      </p:sp>
      <p:graphicFrame>
        <p:nvGraphicFramePr>
          <p:cNvPr id="51" name="차트 50"/>
          <p:cNvGraphicFramePr>
            <a:graphicFrameLocks/>
          </p:cNvGraphicFramePr>
          <p:nvPr>
            <p:extLst>
              <p:ext uri="{D42A27DB-BD31-4B8C-83A1-F6EECF244321}">
                <p14:modId xmlns:p14="http://schemas.microsoft.com/office/powerpoint/2010/main" val="2152374015"/>
              </p:ext>
            </p:extLst>
          </p:nvPr>
        </p:nvGraphicFramePr>
        <p:xfrm>
          <a:off x="5221523" y="3326107"/>
          <a:ext cx="3149324" cy="15097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표 51"/>
          <p:cNvGraphicFramePr>
            <a:graphicFrameLocks noGrp="1"/>
          </p:cNvGraphicFramePr>
          <p:nvPr>
            <p:extLst>
              <p:ext uri="{D42A27DB-BD31-4B8C-83A1-F6EECF244321}">
                <p14:modId xmlns:p14="http://schemas.microsoft.com/office/powerpoint/2010/main" val="1872135584"/>
              </p:ext>
            </p:extLst>
          </p:nvPr>
        </p:nvGraphicFramePr>
        <p:xfrm>
          <a:off x="6162176" y="6455397"/>
          <a:ext cx="1190625" cy="161925"/>
        </p:xfrm>
        <a:graphic>
          <a:graphicData uri="http://schemas.openxmlformats.org/drawingml/2006/table">
            <a:tbl>
              <a:tblPr>
                <a:tableStyleId>{5C22544A-7EE6-4342-B048-85BDC9FD1C3A}</a:tableStyleId>
              </a:tblPr>
              <a:tblGrid>
                <a:gridCol w="1190625">
                  <a:extLst>
                    <a:ext uri="{9D8B030D-6E8A-4147-A177-3AD203B41FA5}">
                      <a16:colId xmlns:a16="http://schemas.microsoft.com/office/drawing/2014/main" val="20000"/>
                    </a:ext>
                  </a:extLst>
                </a:gridCol>
              </a:tblGrid>
              <a:tr h="132100">
                <a:tc>
                  <a:txBody>
                    <a:bodyPr/>
                    <a:lstStyle/>
                    <a:p>
                      <a:pPr algn="ctr" fontAlgn="ctr"/>
                      <a:r>
                        <a:rPr lang="es-ES" sz="1000" b="1" u="none" strike="noStrike" dirty="0">
                          <a:effectLst/>
                        </a:rPr>
                        <a:t>2. O&amp;M cost</a:t>
                      </a:r>
                      <a:endParaRPr lang="en-US" altLang="ko-KR" sz="1000" b="1" i="0" u="none" strike="noStrike" dirty="0">
                        <a:solidFill>
                          <a:srgbClr val="000000"/>
                        </a:solidFill>
                        <a:effectLst/>
                        <a:latin typeface="맑은 고딕"/>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bl>
          </a:graphicData>
        </a:graphic>
      </p:graphicFrame>
      <p:graphicFrame>
        <p:nvGraphicFramePr>
          <p:cNvPr id="53" name="차트 52"/>
          <p:cNvGraphicFramePr>
            <a:graphicFrameLocks/>
          </p:cNvGraphicFramePr>
          <p:nvPr>
            <p:extLst>
              <p:ext uri="{D42A27DB-BD31-4B8C-83A1-F6EECF244321}">
                <p14:modId xmlns:p14="http://schemas.microsoft.com/office/powerpoint/2010/main" val="2615140646"/>
              </p:ext>
            </p:extLst>
          </p:nvPr>
        </p:nvGraphicFramePr>
        <p:xfrm>
          <a:off x="5536353" y="5212643"/>
          <a:ext cx="2656219" cy="1275048"/>
        </p:xfrm>
        <a:graphic>
          <a:graphicData uri="http://schemas.openxmlformats.org/drawingml/2006/chart">
            <c:chart xmlns:c="http://schemas.openxmlformats.org/drawingml/2006/chart" xmlns:r="http://schemas.openxmlformats.org/officeDocument/2006/relationships" r:id="rId5"/>
          </a:graphicData>
        </a:graphic>
      </p:graphicFrame>
      <p:sp>
        <p:nvSpPr>
          <p:cNvPr id="54" name="원형 화살표 53"/>
          <p:cNvSpPr/>
          <p:nvPr/>
        </p:nvSpPr>
        <p:spPr>
          <a:xfrm rot="4172681">
            <a:off x="6331223" y="5515080"/>
            <a:ext cx="663939" cy="639972"/>
          </a:xfrm>
          <a:prstGeom prst="circularArrow">
            <a:avLst>
              <a:gd name="adj1" fmla="val 0"/>
              <a:gd name="adj2" fmla="val 1991655"/>
              <a:gd name="adj3" fmla="val 16283833"/>
              <a:gd name="adj4" fmla="val 9416197"/>
              <a:gd name="adj5" fmla="val 5392"/>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55" name="직사각형 54"/>
          <p:cNvSpPr/>
          <p:nvPr/>
        </p:nvSpPr>
        <p:spPr>
          <a:xfrm>
            <a:off x="6889545" y="5699134"/>
            <a:ext cx="529825" cy="228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23%</a:t>
            </a:r>
            <a:endParaRPr lang="ko-KR" altLang="en-US" sz="1100" b="1" dirty="0">
              <a:solidFill>
                <a:schemeClr val="tx1"/>
              </a:solidFill>
            </a:endParaRPr>
          </a:p>
        </p:txBody>
      </p:sp>
      <p:graphicFrame>
        <p:nvGraphicFramePr>
          <p:cNvPr id="56" name="차트 55"/>
          <p:cNvGraphicFramePr>
            <a:graphicFrameLocks/>
          </p:cNvGraphicFramePr>
          <p:nvPr>
            <p:extLst>
              <p:ext uri="{D42A27DB-BD31-4B8C-83A1-F6EECF244321}">
                <p14:modId xmlns:p14="http://schemas.microsoft.com/office/powerpoint/2010/main" val="1638271946"/>
              </p:ext>
            </p:extLst>
          </p:nvPr>
        </p:nvGraphicFramePr>
        <p:xfrm>
          <a:off x="692584" y="5145261"/>
          <a:ext cx="2901318" cy="1714500"/>
        </p:xfrm>
        <a:graphic>
          <a:graphicData uri="http://schemas.openxmlformats.org/drawingml/2006/chart">
            <c:chart xmlns:c="http://schemas.openxmlformats.org/drawingml/2006/chart" xmlns:r="http://schemas.openxmlformats.org/officeDocument/2006/relationships" r:id="rId6"/>
          </a:graphicData>
        </a:graphic>
      </p:graphicFrame>
      <p:sp>
        <p:nvSpPr>
          <p:cNvPr id="57" name="직사각형 56"/>
          <p:cNvSpPr/>
          <p:nvPr/>
        </p:nvSpPr>
        <p:spPr>
          <a:xfrm>
            <a:off x="2212505" y="5348554"/>
            <a:ext cx="529825" cy="228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a:solidFill>
                  <a:schemeClr val="tx1"/>
                </a:solidFill>
              </a:rPr>
              <a:t>90%</a:t>
            </a:r>
            <a:endParaRPr lang="ko-KR" altLang="en-US" sz="1100" b="1" dirty="0">
              <a:solidFill>
                <a:schemeClr val="tx1"/>
              </a:solidFill>
            </a:endParaRPr>
          </a:p>
        </p:txBody>
      </p:sp>
      <p:sp>
        <p:nvSpPr>
          <p:cNvPr id="58" name="원형 화살표 57"/>
          <p:cNvSpPr/>
          <p:nvPr/>
        </p:nvSpPr>
        <p:spPr>
          <a:xfrm rot="2761349">
            <a:off x="1805673" y="5498660"/>
            <a:ext cx="676503" cy="553349"/>
          </a:xfrm>
          <a:prstGeom prst="circularArrow">
            <a:avLst>
              <a:gd name="adj1" fmla="val 0"/>
              <a:gd name="adj2" fmla="val 1991655"/>
              <a:gd name="adj3" fmla="val 16283833"/>
              <a:gd name="adj4" fmla="val 10800000"/>
              <a:gd name="adj5" fmla="val 5392"/>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Tree>
    <p:extLst>
      <p:ext uri="{BB962C8B-B14F-4D97-AF65-F5344CB8AC3E}">
        <p14:creationId xmlns:p14="http://schemas.microsoft.com/office/powerpoint/2010/main" val="34432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8</a:t>
            </a:fld>
            <a:endParaRPr lang="en-US" dirty="0"/>
          </a:p>
        </p:txBody>
      </p:sp>
      <p:pic>
        <p:nvPicPr>
          <p:cNvPr id="16" name="Picture 8" descr="D:\엘살바도르\0.사진\엘살 사진 17년 6월12-15일(준공검사)\Porvenir pictures PV\IMG-20170117-WA00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850" b="1793"/>
          <a:stretch/>
        </p:blipFill>
        <p:spPr bwMode="auto">
          <a:xfrm>
            <a:off x="506493" y="1169174"/>
            <a:ext cx="3686711" cy="2080544"/>
          </a:xfrm>
          <a:prstGeom prst="rect">
            <a:avLst/>
          </a:prstGeom>
          <a:noFill/>
          <a:extLst>
            <a:ext uri="{909E8E84-426E-40DD-AFC4-6F175D3DCCD1}">
              <a14:hiddenFill xmlns:a14="http://schemas.microsoft.com/office/drawing/2010/main">
                <a:solidFill>
                  <a:srgbClr val="FFFFFF"/>
                </a:solidFill>
              </a14:hiddenFill>
            </a:ext>
          </a:extLst>
        </p:spPr>
      </p:pic>
      <p:sp>
        <p:nvSpPr>
          <p:cNvPr id="17" name="직사각형 16"/>
          <p:cNvSpPr/>
          <p:nvPr/>
        </p:nvSpPr>
        <p:spPr>
          <a:xfrm>
            <a:off x="1200150" y="3115851"/>
            <a:ext cx="2844690" cy="373885"/>
          </a:xfrm>
          <a:prstGeom prst="rect">
            <a:avLst/>
          </a:prstGeom>
        </p:spPr>
        <p:txBody>
          <a:bodyPr wrap="none">
            <a:spAutoFit/>
          </a:bodyPr>
          <a:lstStyle/>
          <a:p>
            <a:pPr fontAlgn="auto">
              <a:lnSpc>
                <a:spcPct val="150000"/>
              </a:lnSpc>
              <a:spcBef>
                <a:spcPts val="0"/>
              </a:spcBef>
              <a:spcAft>
                <a:spcPts val="0"/>
              </a:spcAft>
              <a:defRPr/>
            </a:pPr>
            <a:r>
              <a:rPr lang="es-ES" altLang="ko-KR" sz="1400" b="1" dirty="0"/>
              <a:t>SOLAR PANELS (</a:t>
            </a:r>
            <a:r>
              <a:rPr lang="es-SV" altLang="ko-KR" sz="1400" b="1" dirty="0"/>
              <a:t>798 MOULES)</a:t>
            </a:r>
            <a:r>
              <a:rPr lang="es-ES" altLang="ko-KR" sz="1400" b="1" dirty="0"/>
              <a:t> </a:t>
            </a:r>
          </a:p>
        </p:txBody>
      </p:sp>
      <p:pic>
        <p:nvPicPr>
          <p:cNvPr id="18" name="_x192475792" descr="EMB0000193488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6947" y="3489736"/>
            <a:ext cx="3663671" cy="2043171"/>
          </a:xfrm>
          <a:prstGeom prst="rect">
            <a:avLst/>
          </a:prstGeom>
          <a:noFill/>
          <a:extLst>
            <a:ext uri="{909E8E84-426E-40DD-AFC4-6F175D3DCCD1}">
              <a14:hiddenFill xmlns:a14="http://schemas.microsoft.com/office/drawing/2010/main">
                <a:solidFill>
                  <a:srgbClr val="FFFFFF"/>
                </a:solidFill>
              </a14:hiddenFill>
            </a:ext>
          </a:extLst>
        </p:spPr>
      </p:pic>
      <p:sp>
        <p:nvSpPr>
          <p:cNvPr id="19" name="직사각형 18"/>
          <p:cNvSpPr/>
          <p:nvPr/>
        </p:nvSpPr>
        <p:spPr>
          <a:xfrm>
            <a:off x="4333422" y="5467322"/>
            <a:ext cx="4473942" cy="373885"/>
          </a:xfrm>
          <a:prstGeom prst="rect">
            <a:avLst/>
          </a:prstGeom>
        </p:spPr>
        <p:txBody>
          <a:bodyPr wrap="square">
            <a:spAutoFit/>
          </a:bodyPr>
          <a:lstStyle/>
          <a:p>
            <a:pPr algn="ctr" fontAlgn="auto">
              <a:lnSpc>
                <a:spcPct val="150000"/>
              </a:lnSpc>
              <a:spcBef>
                <a:spcPts val="0"/>
              </a:spcBef>
              <a:spcAft>
                <a:spcPts val="0"/>
              </a:spcAft>
              <a:defRPr/>
            </a:pPr>
            <a:r>
              <a:rPr lang="es-ES" altLang="ko-KR" sz="1400" b="1" dirty="0"/>
              <a:t>INVERTERS : 50[kW] 5 UNITS </a:t>
            </a:r>
          </a:p>
        </p:txBody>
      </p:sp>
      <p:pic>
        <p:nvPicPr>
          <p:cNvPr id="20" name="0 Imagen"/>
          <p:cNvPicPr>
            <a:picLocks noChangeAspect="1"/>
          </p:cNvPicPr>
          <p:nvPr/>
        </p:nvPicPr>
        <p:blipFill rotWithShape="1">
          <a:blip r:embed="rId5" cstate="print">
            <a:extLst>
              <a:ext uri="{28A0092B-C50C-407E-A947-70E740481C1C}">
                <a14:useLocalDpi xmlns:a14="http://schemas.microsoft.com/office/drawing/2010/main" val="0"/>
              </a:ext>
            </a:extLst>
          </a:blip>
          <a:srcRect l="4786" b="6008"/>
          <a:stretch/>
        </p:blipFill>
        <p:spPr bwMode="auto">
          <a:xfrm>
            <a:off x="506493" y="3509786"/>
            <a:ext cx="3679532" cy="2023121"/>
          </a:xfrm>
          <a:prstGeom prst="rect">
            <a:avLst/>
          </a:prstGeom>
          <a:ln w="50800">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1" name="직사각형 20"/>
          <p:cNvSpPr/>
          <p:nvPr/>
        </p:nvSpPr>
        <p:spPr>
          <a:xfrm>
            <a:off x="390072" y="5460505"/>
            <a:ext cx="3886200" cy="415498"/>
          </a:xfrm>
          <a:prstGeom prst="rect">
            <a:avLst/>
          </a:prstGeom>
        </p:spPr>
        <p:txBody>
          <a:bodyPr wrap="square">
            <a:spAutoFit/>
          </a:bodyPr>
          <a:lstStyle/>
          <a:p>
            <a:pPr algn="ctr" fontAlgn="auto">
              <a:lnSpc>
                <a:spcPct val="150000"/>
              </a:lnSpc>
              <a:spcBef>
                <a:spcPts val="0"/>
              </a:spcBef>
              <a:spcAft>
                <a:spcPts val="0"/>
              </a:spcAft>
              <a:defRPr/>
            </a:pPr>
            <a:r>
              <a:rPr lang="es-ES" altLang="ko-KR" sz="1400" b="1" dirty="0"/>
              <a:t>TRANSFORMER : 0.4 / 13.2 [kV]</a:t>
            </a:r>
          </a:p>
        </p:txBody>
      </p:sp>
      <p:sp>
        <p:nvSpPr>
          <p:cNvPr id="22" name="직사각형 21"/>
          <p:cNvSpPr/>
          <p:nvPr/>
        </p:nvSpPr>
        <p:spPr>
          <a:xfrm>
            <a:off x="2475660" y="5771228"/>
            <a:ext cx="4196470" cy="423449"/>
          </a:xfrm>
          <a:prstGeom prst="rect">
            <a:avLst/>
          </a:prstGeom>
        </p:spPr>
        <p:txBody>
          <a:bodyPr wrap="none">
            <a:spAutoFit/>
          </a:bodyPr>
          <a:lstStyle/>
          <a:p>
            <a:pPr algn="ctr" fontAlgn="auto">
              <a:lnSpc>
                <a:spcPct val="150000"/>
              </a:lnSpc>
              <a:spcBef>
                <a:spcPts val="0"/>
              </a:spcBef>
              <a:spcAft>
                <a:spcPts val="0"/>
              </a:spcAft>
              <a:defRPr/>
            </a:pPr>
            <a:r>
              <a:rPr lang="es-ES" altLang="ko-KR" sz="1600" b="1" dirty="0">
                <a:solidFill>
                  <a:srgbClr val="0000FF"/>
                </a:solidFill>
              </a:rPr>
              <a:t>250 [kW] SOLAR POWER GENERATION FACILITY</a:t>
            </a:r>
          </a:p>
        </p:txBody>
      </p:sp>
      <p:sp>
        <p:nvSpPr>
          <p:cNvPr id="23" name="직사각형 22"/>
          <p:cNvSpPr/>
          <p:nvPr/>
        </p:nvSpPr>
        <p:spPr>
          <a:xfrm>
            <a:off x="5071163" y="3096438"/>
            <a:ext cx="3455433" cy="415498"/>
          </a:xfrm>
          <a:prstGeom prst="rect">
            <a:avLst/>
          </a:prstGeom>
        </p:spPr>
        <p:txBody>
          <a:bodyPr wrap="none">
            <a:spAutoFit/>
          </a:bodyPr>
          <a:lstStyle/>
          <a:p>
            <a:pPr fontAlgn="auto">
              <a:lnSpc>
                <a:spcPct val="150000"/>
              </a:lnSpc>
              <a:spcBef>
                <a:spcPts val="0"/>
              </a:spcBef>
              <a:spcAft>
                <a:spcPts val="0"/>
              </a:spcAft>
              <a:defRPr/>
            </a:pPr>
            <a:r>
              <a:rPr lang="en-US" altLang="ko-KR" sz="1400" b="1" dirty="0">
                <a:solidFill>
                  <a:schemeClr val="dk1"/>
                </a:solidFill>
              </a:rPr>
              <a:t>No. 4-2-1 Irrigational canal (0.35m x 0.35m) </a:t>
            </a:r>
          </a:p>
        </p:txBody>
      </p:sp>
      <p:pic>
        <p:nvPicPr>
          <p:cNvPr id="24" name="Picture 9" descr="D:\엘살바도르\0.사진\엘살 사진 17년 6월12-15일(준공검사)\우수 사진\output\20170613_1522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0800" y="1169173"/>
            <a:ext cx="3689819" cy="2076841"/>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a:spLocks noGrp="1"/>
          </p:cNvSpPr>
          <p:nvPr>
            <p:ph type="title"/>
          </p:nvPr>
        </p:nvSpPr>
        <p:spPr>
          <a:xfrm>
            <a:off x="0" y="47626"/>
            <a:ext cx="7886700" cy="967400"/>
          </a:xfrm>
        </p:spPr>
        <p:txBody>
          <a:bodyPr/>
          <a:lstStyle/>
          <a:p>
            <a:r>
              <a:rPr lang="en-GB" dirty="0"/>
              <a:t>4. Project implementation</a:t>
            </a:r>
          </a:p>
        </p:txBody>
      </p:sp>
      <p:pic>
        <p:nvPicPr>
          <p:cNvPr id="25" name="Picture 2" descr="C:\Users\EKR\Desktop\글로벌OD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332184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7BF09F-10E2-462F-AB95-10F2EE2DD058}" type="slidenum">
              <a:rPr lang="en-US" smtClean="0"/>
              <a:pPr/>
              <a:t>9</a:t>
            </a:fld>
            <a:endParaRPr lang="en-US" dirty="0"/>
          </a:p>
        </p:txBody>
      </p:sp>
      <p:graphicFrame>
        <p:nvGraphicFramePr>
          <p:cNvPr id="7" name="표 6"/>
          <p:cNvGraphicFramePr>
            <a:graphicFrameLocks noGrp="1"/>
          </p:cNvGraphicFramePr>
          <p:nvPr>
            <p:extLst>
              <p:ext uri="{D42A27DB-BD31-4B8C-83A1-F6EECF244321}">
                <p14:modId xmlns:p14="http://schemas.microsoft.com/office/powerpoint/2010/main" val="1683124724"/>
              </p:ext>
            </p:extLst>
          </p:nvPr>
        </p:nvGraphicFramePr>
        <p:xfrm>
          <a:off x="250825" y="1135063"/>
          <a:ext cx="8639175" cy="1005840"/>
        </p:xfrm>
        <a:graphic>
          <a:graphicData uri="http://schemas.openxmlformats.org/drawingml/2006/table">
            <a:tbl>
              <a:tblPr firstRow="1" bandRow="1">
                <a:tableStyleId>{5C22544A-7EE6-4342-B048-85BDC9FD1C3A}</a:tableStyleId>
              </a:tblPr>
              <a:tblGrid>
                <a:gridCol w="8639175">
                  <a:extLst>
                    <a:ext uri="{9D8B030D-6E8A-4147-A177-3AD203B41FA5}">
                      <a16:colId xmlns:a16="http://schemas.microsoft.com/office/drawing/2014/main" val="20000"/>
                    </a:ext>
                  </a:extLst>
                </a:gridCol>
              </a:tblGrid>
              <a:tr h="263832">
                <a:tc>
                  <a:txBody>
                    <a:bodyPr/>
                    <a:lstStyle/>
                    <a:p>
                      <a:pPr>
                        <a:lnSpc>
                          <a:spcPct val="100000"/>
                        </a:lnSpc>
                      </a:pPr>
                      <a:r>
                        <a:rPr lang="en-US" altLang="ko-KR" sz="1800" kern="1200" dirty="0">
                          <a:solidFill>
                            <a:schemeClr val="dk1"/>
                          </a:solidFill>
                          <a:effectLst/>
                          <a:latin typeface="+mj-lt"/>
                          <a:ea typeface="+mn-ea"/>
                          <a:cs typeface="+mn-cs"/>
                        </a:rPr>
                        <a:t>Comparison of</a:t>
                      </a:r>
                      <a:r>
                        <a:rPr lang="en-US" altLang="ko-KR" sz="1800" kern="1200" baseline="0" dirty="0">
                          <a:solidFill>
                            <a:schemeClr val="dk1"/>
                          </a:solidFill>
                          <a:effectLst/>
                          <a:latin typeface="+mj-lt"/>
                          <a:ea typeface="+mn-ea"/>
                          <a:cs typeface="+mn-cs"/>
                        </a:rPr>
                        <a:t> Production</a:t>
                      </a:r>
                      <a:endParaRPr lang="en-US" altLang="ko-KR" sz="1800" kern="1200" dirty="0">
                        <a:solidFill>
                          <a:schemeClr val="dk1"/>
                        </a:solidFill>
                        <a:effectLs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639455">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dirty="0"/>
                        <a:t>Because</a:t>
                      </a:r>
                      <a:r>
                        <a:rPr lang="en-US" altLang="ko-KR" baseline="0" dirty="0"/>
                        <a:t> of s</a:t>
                      </a:r>
                      <a:r>
                        <a:rPr lang="en-US" altLang="ko-KR" dirty="0"/>
                        <a:t>ufficient</a:t>
                      </a:r>
                      <a:r>
                        <a:rPr lang="en-US" altLang="ko-KR" baseline="0" dirty="0"/>
                        <a:t> </a:t>
                      </a:r>
                      <a:r>
                        <a:rPr lang="en-US" altLang="ko-KR" dirty="0"/>
                        <a:t>irrigational</a:t>
                      </a:r>
                      <a:r>
                        <a:rPr lang="en-US" altLang="ko-KR" baseline="0" dirty="0"/>
                        <a:t> </a:t>
                      </a:r>
                      <a:r>
                        <a:rPr lang="en-US" altLang="ko-KR" dirty="0"/>
                        <a:t>water supply in</a:t>
                      </a:r>
                      <a:r>
                        <a:rPr lang="en-US" altLang="ko-KR" baseline="0" dirty="0"/>
                        <a:t> dry season,</a:t>
                      </a:r>
                      <a:r>
                        <a:rPr lang="en-US" altLang="ko-KR" dirty="0"/>
                        <a:t> production can</a:t>
                      </a:r>
                      <a:r>
                        <a:rPr lang="en-US" altLang="ko-KR" baseline="0" dirty="0"/>
                        <a:t> be</a:t>
                      </a:r>
                      <a:r>
                        <a:rPr lang="en-US" altLang="ko-KR" dirty="0"/>
                        <a:t> increased by 152% and farmer's income by 195%</a:t>
                      </a:r>
                      <a:endParaRPr lang="ko-KR" altLang="ko-KR" sz="18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직사각형 7"/>
          <p:cNvSpPr/>
          <p:nvPr/>
        </p:nvSpPr>
        <p:spPr>
          <a:xfrm>
            <a:off x="268514" y="3759955"/>
            <a:ext cx="8875486" cy="369332"/>
          </a:xfrm>
          <a:prstGeom prst="rect">
            <a:avLst/>
          </a:prstGeom>
        </p:spPr>
        <p:txBody>
          <a:bodyPr wrap="square">
            <a:spAutoFit/>
          </a:bodyPr>
          <a:lstStyle/>
          <a:p>
            <a:r>
              <a:rPr lang="en-US" altLang="ko-KR" dirty="0">
                <a:latin typeface="한양해서"/>
                <a:ea typeface="한양해서"/>
              </a:rPr>
              <a:t>※</a:t>
            </a:r>
            <a:r>
              <a:rPr lang="en-US" altLang="ko-KR" dirty="0"/>
              <a:t>Unit prices of products are applied based on present market price</a:t>
            </a:r>
            <a:endParaRPr lang="ko-KR" altLang="en-US" dirty="0"/>
          </a:p>
        </p:txBody>
      </p:sp>
      <p:graphicFrame>
        <p:nvGraphicFramePr>
          <p:cNvPr id="9" name="표 8"/>
          <p:cNvGraphicFramePr>
            <a:graphicFrameLocks noGrp="1"/>
          </p:cNvGraphicFramePr>
          <p:nvPr>
            <p:extLst>
              <p:ext uri="{D42A27DB-BD31-4B8C-83A1-F6EECF244321}">
                <p14:modId xmlns:p14="http://schemas.microsoft.com/office/powerpoint/2010/main" val="1397472076"/>
              </p:ext>
            </p:extLst>
          </p:nvPr>
        </p:nvGraphicFramePr>
        <p:xfrm>
          <a:off x="242887" y="2183268"/>
          <a:ext cx="8658225" cy="1587185"/>
        </p:xfrm>
        <a:graphic>
          <a:graphicData uri="http://schemas.openxmlformats.org/drawingml/2006/table">
            <a:tbl>
              <a:tblPr>
                <a:tableStyleId>{5940675A-B579-460E-94D1-54222C63F5DA}</a:tableStyleId>
              </a:tblPr>
              <a:tblGrid>
                <a:gridCol w="910041">
                  <a:extLst>
                    <a:ext uri="{9D8B030D-6E8A-4147-A177-3AD203B41FA5}">
                      <a16:colId xmlns:a16="http://schemas.microsoft.com/office/drawing/2014/main" val="20000"/>
                    </a:ext>
                  </a:extLst>
                </a:gridCol>
                <a:gridCol w="544062">
                  <a:extLst>
                    <a:ext uri="{9D8B030D-6E8A-4147-A177-3AD203B41FA5}">
                      <a16:colId xmlns:a16="http://schemas.microsoft.com/office/drawing/2014/main" val="20001"/>
                    </a:ext>
                  </a:extLst>
                </a:gridCol>
                <a:gridCol w="760235">
                  <a:extLst>
                    <a:ext uri="{9D8B030D-6E8A-4147-A177-3AD203B41FA5}">
                      <a16:colId xmlns:a16="http://schemas.microsoft.com/office/drawing/2014/main" val="20002"/>
                    </a:ext>
                  </a:extLst>
                </a:gridCol>
                <a:gridCol w="801701">
                  <a:extLst>
                    <a:ext uri="{9D8B030D-6E8A-4147-A177-3AD203B41FA5}">
                      <a16:colId xmlns:a16="http://schemas.microsoft.com/office/drawing/2014/main" val="20003"/>
                    </a:ext>
                  </a:extLst>
                </a:gridCol>
                <a:gridCol w="635832">
                  <a:extLst>
                    <a:ext uri="{9D8B030D-6E8A-4147-A177-3AD203B41FA5}">
                      <a16:colId xmlns:a16="http://schemas.microsoft.com/office/drawing/2014/main" val="20004"/>
                    </a:ext>
                  </a:extLst>
                </a:gridCol>
                <a:gridCol w="870814">
                  <a:extLst>
                    <a:ext uri="{9D8B030D-6E8A-4147-A177-3AD203B41FA5}">
                      <a16:colId xmlns:a16="http://schemas.microsoft.com/office/drawing/2014/main" val="20005"/>
                    </a:ext>
                  </a:extLst>
                </a:gridCol>
                <a:gridCol w="912282">
                  <a:extLst>
                    <a:ext uri="{9D8B030D-6E8A-4147-A177-3AD203B41FA5}">
                      <a16:colId xmlns:a16="http://schemas.microsoft.com/office/drawing/2014/main" val="20006"/>
                    </a:ext>
                  </a:extLst>
                </a:gridCol>
                <a:gridCol w="539436">
                  <a:extLst>
                    <a:ext uri="{9D8B030D-6E8A-4147-A177-3AD203B41FA5}">
                      <a16:colId xmlns:a16="http://schemas.microsoft.com/office/drawing/2014/main" val="20007"/>
                    </a:ext>
                  </a:extLst>
                </a:gridCol>
                <a:gridCol w="808613">
                  <a:extLst>
                    <a:ext uri="{9D8B030D-6E8A-4147-A177-3AD203B41FA5}">
                      <a16:colId xmlns:a16="http://schemas.microsoft.com/office/drawing/2014/main" val="20008"/>
                    </a:ext>
                  </a:extLst>
                </a:gridCol>
                <a:gridCol w="581634">
                  <a:extLst>
                    <a:ext uri="{9D8B030D-6E8A-4147-A177-3AD203B41FA5}">
                      <a16:colId xmlns:a16="http://schemas.microsoft.com/office/drawing/2014/main" val="20009"/>
                    </a:ext>
                  </a:extLst>
                </a:gridCol>
                <a:gridCol w="709310">
                  <a:extLst>
                    <a:ext uri="{9D8B030D-6E8A-4147-A177-3AD203B41FA5}">
                      <a16:colId xmlns:a16="http://schemas.microsoft.com/office/drawing/2014/main" val="20010"/>
                    </a:ext>
                  </a:extLst>
                </a:gridCol>
                <a:gridCol w="584265">
                  <a:extLst>
                    <a:ext uri="{9D8B030D-6E8A-4147-A177-3AD203B41FA5}">
                      <a16:colId xmlns:a16="http://schemas.microsoft.com/office/drawing/2014/main" val="20011"/>
                    </a:ext>
                  </a:extLst>
                </a:gridCol>
              </a:tblGrid>
              <a:tr h="235025">
                <a:tc rowSpan="2">
                  <a:txBody>
                    <a:bodyPr/>
                    <a:lstStyle/>
                    <a:p>
                      <a:pPr algn="ctr" rtl="0" fontAlgn="ctr"/>
                      <a:r>
                        <a:rPr lang="es-ES" sz="1050" b="1" u="none" strike="noStrike" dirty="0">
                          <a:effectLst/>
                          <a:latin typeface="+mj-lt"/>
                        </a:rPr>
                        <a:t>Agricultural </a:t>
                      </a:r>
                      <a:endParaRPr lang="es-ES" sz="1050" b="1" i="0" u="none" strike="noStrike" dirty="0">
                        <a:solidFill>
                          <a:srgbClr val="000000"/>
                        </a:solidFill>
                        <a:effectLst/>
                        <a:latin typeface="+mj-lt"/>
                      </a:endParaRPr>
                    </a:p>
                    <a:p>
                      <a:pPr algn="ctr" rtl="0" fontAlgn="ctr"/>
                      <a:r>
                        <a:rPr lang="es-ES" sz="1050" b="1" u="none" strike="noStrike" dirty="0">
                          <a:effectLst/>
                          <a:latin typeface="+mj-lt"/>
                        </a:rPr>
                        <a:t>products</a:t>
                      </a:r>
                      <a:endParaRPr lang="ko-KR" altLang="en-US" sz="1050" b="1" i="0" u="none" strike="noStrike" dirty="0">
                        <a:solidFill>
                          <a:srgbClr val="000000"/>
                        </a:solidFill>
                        <a:effectLst/>
                        <a:latin typeface="+mj-lt"/>
                      </a:endParaRPr>
                    </a:p>
                  </a:txBody>
                  <a:tcPr marL="8919" marR="8919" marT="8919" marB="0" anchor="ctr"/>
                </a:tc>
                <a:tc gridSpan="3">
                  <a:txBody>
                    <a:bodyPr/>
                    <a:lstStyle/>
                    <a:p>
                      <a:pPr algn="ctr" rtl="0" fontAlgn="ctr"/>
                      <a:r>
                        <a:rPr lang="es-ES" sz="1000" b="1" u="none" strike="noStrike" dirty="0">
                          <a:effectLst/>
                        </a:rPr>
                        <a:t>Before</a:t>
                      </a:r>
                      <a:endParaRPr lang="es-ES" sz="1000" b="1" i="0" u="none" strike="noStrike" dirty="0">
                        <a:solidFill>
                          <a:srgbClr val="000000"/>
                        </a:solidFill>
                        <a:effectLst/>
                        <a:latin typeface="Arial"/>
                      </a:endParaRPr>
                    </a:p>
                  </a:txBody>
                  <a:tcPr marL="8919" marR="8919" marT="8919" marB="0" anchor="ct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rtl="0" fontAlgn="ctr"/>
                      <a:r>
                        <a:rPr lang="es-ES" sz="1000" b="1" u="none" strike="noStrike" dirty="0">
                          <a:effectLst/>
                        </a:rPr>
                        <a:t>After</a:t>
                      </a:r>
                      <a:endParaRPr lang="es-ES" sz="1000" b="1" i="0" u="none" strike="noStrike" dirty="0">
                        <a:solidFill>
                          <a:srgbClr val="0000FF"/>
                        </a:solidFill>
                        <a:effectLst/>
                        <a:latin typeface="Arial"/>
                      </a:endParaRPr>
                    </a:p>
                  </a:txBody>
                  <a:tcPr marL="8919" marR="8919" marT="8919" marB="0" anchor="ctr"/>
                </a:tc>
                <a:tc hMerge="1">
                  <a:txBody>
                    <a:bodyPr/>
                    <a:lstStyle/>
                    <a:p>
                      <a:pPr latinLnBrk="1"/>
                      <a:endParaRPr lang="ko-KR" altLang="en-US"/>
                    </a:p>
                  </a:txBody>
                  <a:tcPr/>
                </a:tc>
                <a:tc hMerge="1">
                  <a:txBody>
                    <a:bodyPr/>
                    <a:lstStyle/>
                    <a:p>
                      <a:pPr latinLnBrk="1"/>
                      <a:endParaRPr lang="ko-KR" altLang="en-US"/>
                    </a:p>
                  </a:txBody>
                  <a:tcPr/>
                </a:tc>
                <a:tc gridSpan="5">
                  <a:txBody>
                    <a:bodyPr/>
                    <a:lstStyle/>
                    <a:p>
                      <a:pPr algn="ctr" rtl="0" fontAlgn="ctr"/>
                      <a:r>
                        <a:rPr lang="es-ES" sz="1000" b="1" u="none" strike="noStrike" dirty="0">
                          <a:effectLst/>
                        </a:rPr>
                        <a:t>Difference</a:t>
                      </a:r>
                      <a:endParaRPr lang="es-ES" sz="1000" b="1" i="0" u="none" strike="noStrike" dirty="0">
                        <a:solidFill>
                          <a:srgbClr val="000000"/>
                        </a:solidFill>
                        <a:effectLst/>
                        <a:latin typeface="Arial"/>
                      </a:endParaRPr>
                    </a:p>
                  </a:txBody>
                  <a:tcPr marL="8919" marR="8919" marT="8919"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331302">
                <a:tc vMerge="1">
                  <a:txBody>
                    <a:bodyPr/>
                    <a:lstStyle/>
                    <a:p>
                      <a:pPr latinLnBrk="1"/>
                      <a:endParaRPr lang="ko-KR" altLang="en-US"/>
                    </a:p>
                  </a:txBody>
                  <a:tcPr/>
                </a:tc>
                <a:tc>
                  <a:txBody>
                    <a:bodyPr/>
                    <a:lstStyle/>
                    <a:p>
                      <a:pPr algn="ctr" rtl="0" fontAlgn="ctr"/>
                      <a:r>
                        <a:rPr lang="es-ES" sz="1050" b="1" u="none" strike="noStrike" dirty="0">
                          <a:effectLst/>
                          <a:latin typeface="+mj-lt"/>
                        </a:rPr>
                        <a:t>Area</a:t>
                      </a:r>
                      <a:endParaRPr lang="es-ES" sz="1050" b="1" i="0" u="none" strike="noStrike" dirty="0">
                        <a:solidFill>
                          <a:srgbClr val="000000"/>
                        </a:solidFill>
                        <a:effectLst/>
                        <a:latin typeface="+mj-lt"/>
                      </a:endParaRPr>
                    </a:p>
                    <a:p>
                      <a:pPr algn="ctr" rtl="0" fontAlgn="ctr"/>
                      <a:r>
                        <a:rPr lang="es-ES" sz="1050" b="1" u="none" strike="noStrike" dirty="0">
                          <a:effectLst/>
                          <a:latin typeface="+mj-lt"/>
                        </a:rPr>
                        <a:t>(ha)</a:t>
                      </a:r>
                      <a:endParaRPr lang="es-ES" sz="1050" b="1" i="0" u="none" strike="noStrike" dirty="0">
                        <a:solidFill>
                          <a:srgbClr val="000000"/>
                        </a:solidFill>
                        <a:effectLst/>
                        <a:latin typeface="+mj-lt"/>
                      </a:endParaRPr>
                    </a:p>
                  </a:txBody>
                  <a:tcPr marL="8919" marR="8919" marT="8919" marB="0" anchor="ctr"/>
                </a:tc>
                <a:tc>
                  <a:txBody>
                    <a:bodyPr/>
                    <a:lstStyle/>
                    <a:p>
                      <a:pPr algn="ctr" rtl="0" fontAlgn="ctr"/>
                      <a:r>
                        <a:rPr lang="es-ES" sz="1050" b="1" u="none" strike="noStrike" dirty="0">
                          <a:effectLst/>
                          <a:latin typeface="+mj-lt"/>
                        </a:rPr>
                        <a:t>Production</a:t>
                      </a:r>
                      <a:endParaRPr lang="es-ES" sz="1050" b="1" i="0" u="none" strike="noStrike" dirty="0">
                        <a:solidFill>
                          <a:srgbClr val="000000"/>
                        </a:solidFill>
                        <a:effectLst/>
                        <a:latin typeface="+mj-lt"/>
                      </a:endParaRPr>
                    </a:p>
                    <a:p>
                      <a:pPr algn="ctr" rtl="0" fontAlgn="ctr"/>
                      <a:r>
                        <a:rPr lang="es-ES" sz="1050" b="1" u="none" strike="noStrike" dirty="0">
                          <a:effectLst/>
                          <a:latin typeface="+mj-lt"/>
                        </a:rPr>
                        <a:t>(ton)</a:t>
                      </a:r>
                      <a:endParaRPr lang="es-ES" sz="1050" b="1" i="0" u="none" strike="noStrike" dirty="0">
                        <a:solidFill>
                          <a:srgbClr val="000000"/>
                        </a:solidFill>
                        <a:effectLst/>
                        <a:latin typeface="+mj-lt"/>
                      </a:endParaRPr>
                    </a:p>
                  </a:txBody>
                  <a:tcPr marL="8919" marR="8919" marT="8919" marB="0" anchor="ctr"/>
                </a:tc>
                <a:tc>
                  <a:txBody>
                    <a:bodyPr/>
                    <a:lstStyle/>
                    <a:p>
                      <a:pPr algn="ctr" rtl="0" fontAlgn="ctr"/>
                      <a:r>
                        <a:rPr lang="es-ES" sz="1050" b="1" u="none" strike="noStrike" dirty="0">
                          <a:effectLst/>
                          <a:latin typeface="+mj-lt"/>
                        </a:rPr>
                        <a:t>Income</a:t>
                      </a:r>
                      <a:endParaRPr lang="es-ES" sz="1050" b="1" i="0" u="none" strike="noStrike" dirty="0">
                        <a:solidFill>
                          <a:srgbClr val="000000"/>
                        </a:solidFill>
                        <a:effectLst/>
                        <a:latin typeface="+mj-lt"/>
                      </a:endParaRPr>
                    </a:p>
                    <a:p>
                      <a:pPr algn="ctr" rtl="0" fontAlgn="ctr"/>
                      <a:r>
                        <a:rPr lang="en-US" altLang="ko-KR" sz="1050" b="1" u="none" strike="noStrike" dirty="0">
                          <a:effectLst/>
                          <a:latin typeface="+mj-lt"/>
                        </a:rPr>
                        <a:t>($)</a:t>
                      </a:r>
                      <a:endParaRPr lang="en-US" altLang="ko-KR" sz="1050" b="1" i="0" u="none" strike="noStrike" dirty="0">
                        <a:solidFill>
                          <a:srgbClr val="000000"/>
                        </a:solidFill>
                        <a:effectLst/>
                        <a:latin typeface="+mj-lt"/>
                      </a:endParaRPr>
                    </a:p>
                  </a:txBody>
                  <a:tcPr marL="8919" marR="8919" marT="8919" marB="0" anchor="ctr"/>
                </a:tc>
                <a:tc>
                  <a:txBody>
                    <a:bodyPr/>
                    <a:lstStyle/>
                    <a:p>
                      <a:pPr algn="ctr" rtl="0" fontAlgn="ctr"/>
                      <a:r>
                        <a:rPr lang="es-ES" sz="1050" b="1" u="none" strike="noStrike" dirty="0">
                          <a:effectLst/>
                          <a:latin typeface="+mj-lt"/>
                        </a:rPr>
                        <a:t>Area</a:t>
                      </a:r>
                      <a:endParaRPr lang="es-ES" sz="1050" b="1" i="0" u="none" strike="noStrike" dirty="0">
                        <a:solidFill>
                          <a:srgbClr val="0000FF"/>
                        </a:solidFill>
                        <a:effectLst/>
                        <a:latin typeface="+mj-lt"/>
                      </a:endParaRPr>
                    </a:p>
                    <a:p>
                      <a:pPr algn="ctr" rtl="0" fontAlgn="ctr"/>
                      <a:r>
                        <a:rPr lang="es-ES" sz="1050" b="1" u="none" strike="noStrike" dirty="0">
                          <a:effectLst/>
                          <a:latin typeface="+mj-lt"/>
                        </a:rPr>
                        <a:t>(ha)</a:t>
                      </a:r>
                      <a:endParaRPr lang="es-ES" sz="1050" b="1" i="0" u="none" strike="noStrike" dirty="0">
                        <a:solidFill>
                          <a:srgbClr val="0000FF"/>
                        </a:solidFill>
                        <a:effectLst/>
                        <a:latin typeface="+mj-lt"/>
                      </a:endParaRPr>
                    </a:p>
                  </a:txBody>
                  <a:tcPr marL="8919" marR="8919" marT="8919" marB="0" anchor="ctr"/>
                </a:tc>
                <a:tc>
                  <a:txBody>
                    <a:bodyPr/>
                    <a:lstStyle/>
                    <a:p>
                      <a:pPr algn="ctr" rtl="0" fontAlgn="ctr"/>
                      <a:r>
                        <a:rPr lang="es-ES" sz="1050" b="1" u="none" strike="noStrike" dirty="0">
                          <a:effectLst/>
                          <a:latin typeface="+mj-lt"/>
                        </a:rPr>
                        <a:t>Production</a:t>
                      </a:r>
                      <a:endParaRPr lang="es-ES" sz="1050" b="1" i="0" u="none" strike="noStrike" dirty="0">
                        <a:solidFill>
                          <a:srgbClr val="0000FF"/>
                        </a:solidFill>
                        <a:effectLst/>
                        <a:latin typeface="+mj-lt"/>
                      </a:endParaRPr>
                    </a:p>
                    <a:p>
                      <a:pPr algn="ctr" rtl="0" fontAlgn="ctr"/>
                      <a:r>
                        <a:rPr lang="es-ES" sz="1050" b="1" u="none" strike="noStrike" dirty="0">
                          <a:effectLst/>
                          <a:latin typeface="+mj-lt"/>
                        </a:rPr>
                        <a:t>(ton)</a:t>
                      </a:r>
                      <a:endParaRPr lang="es-ES" sz="1050" b="1" i="0" u="none" strike="noStrike" dirty="0">
                        <a:solidFill>
                          <a:srgbClr val="0000FF"/>
                        </a:solidFill>
                        <a:effectLst/>
                        <a:latin typeface="+mj-lt"/>
                      </a:endParaRPr>
                    </a:p>
                  </a:txBody>
                  <a:tcPr marL="8919" marR="8919" marT="8919" marB="0" anchor="ctr"/>
                </a:tc>
                <a:tc>
                  <a:txBody>
                    <a:bodyPr/>
                    <a:lstStyle/>
                    <a:p>
                      <a:pPr algn="ctr" rtl="0" fontAlgn="ctr"/>
                      <a:r>
                        <a:rPr lang="es-ES" sz="1050" b="1" u="none" strike="noStrike" dirty="0">
                          <a:effectLst/>
                          <a:latin typeface="+mj-lt"/>
                        </a:rPr>
                        <a:t>Income</a:t>
                      </a:r>
                      <a:endParaRPr lang="es-ES" sz="1050" b="1" i="0" u="none" strike="noStrike" dirty="0">
                        <a:solidFill>
                          <a:srgbClr val="0000FF"/>
                        </a:solidFill>
                        <a:effectLst/>
                        <a:latin typeface="+mj-lt"/>
                      </a:endParaRPr>
                    </a:p>
                    <a:p>
                      <a:pPr algn="ctr" rtl="0" fontAlgn="ctr"/>
                      <a:r>
                        <a:rPr lang="en-US" altLang="ko-KR" sz="1050" b="1" u="none" strike="noStrike" dirty="0">
                          <a:effectLst/>
                          <a:latin typeface="+mj-lt"/>
                        </a:rPr>
                        <a:t>($)</a:t>
                      </a:r>
                      <a:endParaRPr lang="en-US" altLang="ko-KR" sz="1050" b="1" i="0" u="none" strike="noStrike" dirty="0">
                        <a:solidFill>
                          <a:srgbClr val="0000FF"/>
                        </a:solidFill>
                        <a:effectLst/>
                        <a:latin typeface="+mj-lt"/>
                      </a:endParaRPr>
                    </a:p>
                  </a:txBody>
                  <a:tcPr marL="8919" marR="8919" marT="8919" marB="0" anchor="ctr"/>
                </a:tc>
                <a:tc>
                  <a:txBody>
                    <a:bodyPr/>
                    <a:lstStyle/>
                    <a:p>
                      <a:pPr algn="ctr" rtl="0" fontAlgn="ctr"/>
                      <a:r>
                        <a:rPr lang="es-ES" sz="1050" b="1" u="none" strike="noStrike" dirty="0">
                          <a:effectLst/>
                          <a:latin typeface="+mj-lt"/>
                        </a:rPr>
                        <a:t>Area</a:t>
                      </a:r>
                      <a:endParaRPr lang="es-ES" sz="1050" b="1" i="0" u="none" strike="noStrike" dirty="0">
                        <a:solidFill>
                          <a:srgbClr val="000000"/>
                        </a:solidFill>
                        <a:effectLst/>
                        <a:latin typeface="+mj-lt"/>
                      </a:endParaRPr>
                    </a:p>
                    <a:p>
                      <a:pPr algn="ctr" rtl="0" fontAlgn="ctr"/>
                      <a:r>
                        <a:rPr lang="es-ES" sz="1050" b="1" u="none" strike="noStrike" dirty="0">
                          <a:effectLst/>
                          <a:latin typeface="+mj-lt"/>
                        </a:rPr>
                        <a:t>(ha)</a:t>
                      </a:r>
                      <a:endParaRPr lang="es-ES" sz="1050" b="1" i="0" u="none" strike="noStrike" dirty="0">
                        <a:solidFill>
                          <a:srgbClr val="000000"/>
                        </a:solidFill>
                        <a:effectLst/>
                        <a:latin typeface="+mj-lt"/>
                      </a:endParaRPr>
                    </a:p>
                  </a:txBody>
                  <a:tcPr marL="8919" marR="8919" marT="8919" marB="0" anchor="ctr"/>
                </a:tc>
                <a:tc>
                  <a:txBody>
                    <a:bodyPr/>
                    <a:lstStyle/>
                    <a:p>
                      <a:pPr algn="ctr" rtl="0" fontAlgn="ctr"/>
                      <a:r>
                        <a:rPr lang="es-ES" sz="1050" b="1" u="none" strike="noStrike" dirty="0">
                          <a:effectLst/>
                          <a:latin typeface="+mj-lt"/>
                        </a:rPr>
                        <a:t>Production</a:t>
                      </a:r>
                      <a:endParaRPr lang="es-ES" sz="1050" b="1" i="0" u="none" strike="noStrike" dirty="0">
                        <a:solidFill>
                          <a:srgbClr val="000000"/>
                        </a:solidFill>
                        <a:effectLst/>
                        <a:latin typeface="+mj-lt"/>
                      </a:endParaRPr>
                    </a:p>
                    <a:p>
                      <a:pPr algn="ctr" rtl="0" fontAlgn="ctr"/>
                      <a:r>
                        <a:rPr lang="es-ES" sz="1050" b="1" u="none" strike="noStrike" dirty="0">
                          <a:effectLst/>
                          <a:latin typeface="+mj-lt"/>
                        </a:rPr>
                        <a:t>(ton)</a:t>
                      </a:r>
                      <a:endParaRPr lang="es-ES" sz="1050" b="1" i="0" u="none" strike="noStrike" dirty="0">
                        <a:solidFill>
                          <a:srgbClr val="000000"/>
                        </a:solidFill>
                        <a:effectLst/>
                        <a:latin typeface="+mj-lt"/>
                      </a:endParaRPr>
                    </a:p>
                  </a:txBody>
                  <a:tcPr marL="8919" marR="8919" marT="8919" marB="0" anchor="ctr"/>
                </a:tc>
                <a:tc>
                  <a:txBody>
                    <a:bodyPr/>
                    <a:lstStyle/>
                    <a:p>
                      <a:pPr algn="ctr" rtl="0" fontAlgn="ctr"/>
                      <a:r>
                        <a:rPr lang="en-US" altLang="ko-KR" sz="1050" b="1" u="none" strike="noStrike" dirty="0">
                          <a:effectLst/>
                          <a:latin typeface="+mj-lt"/>
                        </a:rPr>
                        <a:t>%</a:t>
                      </a:r>
                      <a:r>
                        <a:rPr lang="ko-KR" altLang="en-US" sz="1050" b="1" u="none" strike="noStrike" dirty="0">
                          <a:effectLst/>
                          <a:latin typeface="+mj-lt"/>
                        </a:rPr>
                        <a:t>　</a:t>
                      </a:r>
                      <a:endParaRPr lang="ko-KR" altLang="en-US" sz="1050" b="1" i="0" u="none" strike="noStrike" dirty="0">
                        <a:solidFill>
                          <a:srgbClr val="000000"/>
                        </a:solidFill>
                        <a:effectLst/>
                        <a:latin typeface="+mj-lt"/>
                      </a:endParaRPr>
                    </a:p>
                  </a:txBody>
                  <a:tcPr marL="8919" marR="8919" marT="8919" marB="0" anchor="ctr"/>
                </a:tc>
                <a:tc>
                  <a:txBody>
                    <a:bodyPr/>
                    <a:lstStyle/>
                    <a:p>
                      <a:pPr algn="ctr" rtl="0" fontAlgn="ctr"/>
                      <a:r>
                        <a:rPr lang="es-ES" sz="1050" b="1" u="none" strike="noStrike" dirty="0">
                          <a:effectLst/>
                          <a:latin typeface="+mj-lt"/>
                        </a:rPr>
                        <a:t>Income</a:t>
                      </a:r>
                      <a:endParaRPr lang="es-ES" sz="1050" b="1" i="0" u="none" strike="noStrike" dirty="0">
                        <a:solidFill>
                          <a:srgbClr val="000000"/>
                        </a:solidFill>
                        <a:effectLst/>
                        <a:latin typeface="+mj-lt"/>
                      </a:endParaRPr>
                    </a:p>
                    <a:p>
                      <a:pPr algn="ctr" rtl="0" fontAlgn="ctr"/>
                      <a:r>
                        <a:rPr lang="en-US" altLang="ko-KR" sz="1050" b="1" u="none" strike="noStrike" dirty="0">
                          <a:effectLst/>
                          <a:latin typeface="+mj-lt"/>
                        </a:rPr>
                        <a:t>($)</a:t>
                      </a:r>
                      <a:endParaRPr lang="en-US" altLang="ko-KR" sz="1050" b="1" i="0" u="none" strike="noStrike" dirty="0">
                        <a:solidFill>
                          <a:srgbClr val="000000"/>
                        </a:solidFill>
                        <a:effectLst/>
                        <a:latin typeface="+mj-lt"/>
                      </a:endParaRPr>
                    </a:p>
                  </a:txBody>
                  <a:tcPr marL="8919" marR="8919" marT="8919" marB="0" anchor="ctr"/>
                </a:tc>
                <a:tc>
                  <a:txBody>
                    <a:bodyPr/>
                    <a:lstStyle/>
                    <a:p>
                      <a:pPr algn="ctr" rtl="0" fontAlgn="ctr"/>
                      <a:r>
                        <a:rPr lang="en-US" altLang="ko-KR" sz="1050" b="1" u="none" strike="noStrike" dirty="0">
                          <a:effectLst/>
                          <a:latin typeface="+mj-lt"/>
                        </a:rPr>
                        <a:t>%</a:t>
                      </a:r>
                      <a:endParaRPr lang="en-US" altLang="ko-KR" sz="1050" b="1" i="0" u="none" strike="noStrike" dirty="0">
                        <a:solidFill>
                          <a:srgbClr val="000000"/>
                        </a:solidFill>
                        <a:effectLst/>
                        <a:latin typeface="+mj-lt"/>
                      </a:endParaRPr>
                    </a:p>
                  </a:txBody>
                  <a:tcPr marL="8919" marR="8919" marT="8919" marB="0" anchor="ctr"/>
                </a:tc>
                <a:extLst>
                  <a:ext uri="{0D108BD9-81ED-4DB2-BD59-A6C34878D82A}">
                    <a16:rowId xmlns:a16="http://schemas.microsoft.com/office/drawing/2014/main" val="10001"/>
                  </a:ext>
                </a:extLst>
              </a:tr>
              <a:tr h="170143">
                <a:tc>
                  <a:txBody>
                    <a:bodyPr/>
                    <a:lstStyle/>
                    <a:p>
                      <a:pPr algn="ctr" rtl="0" fontAlgn="ctr"/>
                      <a:r>
                        <a:rPr lang="es-ES" sz="1050" b="1" u="none" strike="noStrike" dirty="0">
                          <a:effectLst/>
                          <a:latin typeface="+mj-lt"/>
                        </a:rPr>
                        <a:t>Total</a:t>
                      </a:r>
                      <a:endParaRPr lang="es-ES"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204</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2,550</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1,868,396</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204</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3,870</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3,651,704</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0</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1,320</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152</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1,783,308</a:t>
                      </a:r>
                      <a:endParaRPr lang="en-US" altLang="ko-KR" sz="1050" b="1" i="0" u="none" strike="noStrike" dirty="0">
                        <a:solidFill>
                          <a:srgbClr val="000000"/>
                        </a:solidFill>
                        <a:effectLst/>
                        <a:latin typeface="+mj-lt"/>
                      </a:endParaRPr>
                    </a:p>
                  </a:txBody>
                  <a:tcPr marL="8919" marR="8919" marT="8919" marB="0" anchor="ctr">
                    <a:solidFill>
                      <a:srgbClr val="FFFF00"/>
                    </a:solidFill>
                  </a:tcPr>
                </a:tc>
                <a:tc>
                  <a:txBody>
                    <a:bodyPr/>
                    <a:lstStyle/>
                    <a:p>
                      <a:pPr algn="r" rtl="0" fontAlgn="ctr"/>
                      <a:r>
                        <a:rPr lang="en-US" altLang="ko-KR" sz="1050" b="1" u="none" strike="noStrike" dirty="0">
                          <a:effectLst/>
                          <a:latin typeface="+mj-lt"/>
                        </a:rPr>
                        <a:t>195</a:t>
                      </a:r>
                      <a:endParaRPr lang="en-US" altLang="ko-KR" sz="1050" b="1" i="0" u="none" strike="noStrike" dirty="0">
                        <a:solidFill>
                          <a:srgbClr val="000000"/>
                        </a:solidFill>
                        <a:effectLst/>
                        <a:latin typeface="+mj-lt"/>
                      </a:endParaRPr>
                    </a:p>
                  </a:txBody>
                  <a:tcPr marL="8919" marR="8919" marT="8919" marB="0" anchor="ctr">
                    <a:solidFill>
                      <a:srgbClr val="FFFF00"/>
                    </a:solidFill>
                  </a:tcPr>
                </a:tc>
                <a:extLst>
                  <a:ext uri="{0D108BD9-81ED-4DB2-BD59-A6C34878D82A}">
                    <a16:rowId xmlns:a16="http://schemas.microsoft.com/office/drawing/2014/main" val="10002"/>
                  </a:ext>
                </a:extLst>
              </a:tr>
              <a:tr h="170143">
                <a:tc>
                  <a:txBody>
                    <a:bodyPr/>
                    <a:lstStyle/>
                    <a:p>
                      <a:pPr algn="ctr" rtl="0" fontAlgn="ctr"/>
                      <a:r>
                        <a:rPr lang="es-ES" sz="1050" u="none" strike="noStrike" dirty="0">
                          <a:effectLst/>
                          <a:latin typeface="+mj-lt"/>
                        </a:rPr>
                        <a:t>Rice</a:t>
                      </a:r>
                      <a:endParaRPr lang="es-ES" sz="1050" b="0" i="0" u="none" strike="noStrike" dirty="0">
                        <a:solidFill>
                          <a:srgbClr val="000000"/>
                        </a:solidFill>
                        <a:effectLst/>
                        <a:latin typeface="+mj-lt"/>
                      </a:endParaRPr>
                    </a:p>
                  </a:txBody>
                  <a:tcPr marL="8919" marR="8919" marT="8919" marB="0" anchor="ctr">
                    <a:noFill/>
                  </a:tcPr>
                </a:tc>
                <a:tc>
                  <a:txBody>
                    <a:bodyPr/>
                    <a:lstStyle/>
                    <a:p>
                      <a:pPr algn="r" rtl="0" fontAlgn="ctr"/>
                      <a:r>
                        <a:rPr lang="en-US" altLang="ko-KR" sz="1050" u="none" strike="noStrike" dirty="0">
                          <a:effectLst/>
                          <a:latin typeface="+mj-lt"/>
                        </a:rPr>
                        <a:t>142</a:t>
                      </a:r>
                      <a:endParaRPr lang="en-US" altLang="ko-KR" sz="1050" b="0" i="0" u="none" strike="noStrike" dirty="0">
                        <a:solidFill>
                          <a:srgbClr val="000000"/>
                        </a:solidFill>
                        <a:effectLst/>
                        <a:latin typeface="+mj-lt"/>
                      </a:endParaRPr>
                    </a:p>
                  </a:txBody>
                  <a:tcPr marL="8919" marR="8919" marT="8919" marB="0" anchor="ctr">
                    <a:noFill/>
                  </a:tcPr>
                </a:tc>
                <a:tc>
                  <a:txBody>
                    <a:bodyPr/>
                    <a:lstStyle/>
                    <a:p>
                      <a:pPr algn="r" rtl="0" fontAlgn="ctr"/>
                      <a:r>
                        <a:rPr lang="en-US" altLang="ko-KR" sz="1050" u="none" strike="noStrike" dirty="0">
                          <a:effectLst/>
                          <a:latin typeface="+mj-lt"/>
                        </a:rPr>
                        <a:t>248</a:t>
                      </a:r>
                      <a:endParaRPr lang="en-US" altLang="ko-KR" sz="1050" b="0" i="0" u="none" strike="noStrike" dirty="0">
                        <a:solidFill>
                          <a:srgbClr val="000000"/>
                        </a:solidFill>
                        <a:effectLst/>
                        <a:latin typeface="+mj-lt"/>
                      </a:endParaRPr>
                    </a:p>
                  </a:txBody>
                  <a:tcPr marL="8919" marR="8919" marT="8919" marB="0" anchor="ctr">
                    <a:noFill/>
                  </a:tcPr>
                </a:tc>
                <a:tc>
                  <a:txBody>
                    <a:bodyPr/>
                    <a:lstStyle/>
                    <a:p>
                      <a:pPr algn="r" rtl="0" fontAlgn="ctr"/>
                      <a:r>
                        <a:rPr lang="ko-KR" altLang="en-US" sz="1050" u="none" strike="noStrike" dirty="0">
                          <a:effectLst/>
                          <a:latin typeface="+mj-lt"/>
                        </a:rPr>
                        <a:t>    </a:t>
                      </a:r>
                      <a:r>
                        <a:rPr lang="en-US" altLang="ko-KR" sz="1050" u="none" strike="noStrike" dirty="0">
                          <a:effectLst/>
                          <a:latin typeface="+mj-lt"/>
                        </a:rPr>
                        <a:t>210,552 </a:t>
                      </a:r>
                      <a:endParaRPr lang="en-US" altLang="ko-KR" sz="1050" b="0" i="0" u="none" strike="noStrike" dirty="0">
                        <a:solidFill>
                          <a:srgbClr val="000000"/>
                        </a:solidFill>
                        <a:effectLst/>
                        <a:latin typeface="+mj-lt"/>
                      </a:endParaRPr>
                    </a:p>
                  </a:txBody>
                  <a:tcPr marL="8919" marR="8919" marT="8919" marB="0" anchor="ctr">
                    <a:noFill/>
                  </a:tcPr>
                </a:tc>
                <a:tc>
                  <a:txBody>
                    <a:bodyPr/>
                    <a:lstStyle/>
                    <a:p>
                      <a:pPr algn="r" rtl="0" fontAlgn="ctr"/>
                      <a:r>
                        <a:rPr lang="en-US" altLang="ko-KR" sz="1050" u="none" strike="noStrike" dirty="0">
                          <a:effectLst/>
                          <a:latin typeface="+mj-lt"/>
                        </a:rPr>
                        <a:t>157</a:t>
                      </a:r>
                      <a:endParaRPr lang="en-US" altLang="ko-KR" sz="1050" b="0" i="0" u="none" strike="noStrike" dirty="0">
                        <a:solidFill>
                          <a:srgbClr val="000000"/>
                        </a:solidFill>
                        <a:effectLst/>
                        <a:latin typeface="+mj-lt"/>
                      </a:endParaRPr>
                    </a:p>
                  </a:txBody>
                  <a:tcPr marL="8919" marR="8919" marT="8919" marB="0" anchor="ctr">
                    <a:noFill/>
                  </a:tcPr>
                </a:tc>
                <a:tc>
                  <a:txBody>
                    <a:bodyPr/>
                    <a:lstStyle/>
                    <a:p>
                      <a:pPr algn="r" rtl="0" fontAlgn="ctr"/>
                      <a:r>
                        <a:rPr lang="en-US" altLang="ko-KR" sz="1050" u="none" strike="noStrike" dirty="0">
                          <a:effectLst/>
                          <a:latin typeface="+mj-lt"/>
                        </a:rPr>
                        <a:t>408</a:t>
                      </a:r>
                      <a:endParaRPr lang="en-US" altLang="ko-KR" sz="1050" b="0" i="0" u="none" strike="noStrike" dirty="0">
                        <a:solidFill>
                          <a:srgbClr val="000000"/>
                        </a:solidFill>
                        <a:effectLst/>
                        <a:latin typeface="+mj-lt"/>
                      </a:endParaRPr>
                    </a:p>
                  </a:txBody>
                  <a:tcPr marL="8919" marR="8919" marT="8919" marB="0" anchor="ctr">
                    <a:noFill/>
                  </a:tcPr>
                </a:tc>
                <a:tc>
                  <a:txBody>
                    <a:bodyPr/>
                    <a:lstStyle/>
                    <a:p>
                      <a:pPr algn="r" rtl="0" fontAlgn="ctr"/>
                      <a:r>
                        <a:rPr lang="ko-KR" altLang="en-US" sz="1050" u="none" strike="noStrike" dirty="0">
                          <a:effectLst/>
                          <a:latin typeface="+mj-lt"/>
                        </a:rPr>
                        <a:t>    </a:t>
                      </a:r>
                      <a:r>
                        <a:rPr lang="en-US" altLang="ko-KR" sz="1050" u="none" strike="noStrike" dirty="0">
                          <a:effectLst/>
                          <a:latin typeface="+mj-lt"/>
                        </a:rPr>
                        <a:t>346,392 </a:t>
                      </a:r>
                      <a:endParaRPr lang="en-US" altLang="ko-KR" sz="1050" b="0" i="0" u="none" strike="noStrike" dirty="0">
                        <a:solidFill>
                          <a:srgbClr val="000000"/>
                        </a:solidFill>
                        <a:effectLst/>
                        <a:latin typeface="+mj-lt"/>
                      </a:endParaRPr>
                    </a:p>
                  </a:txBody>
                  <a:tcPr marL="8919" marR="8919" marT="8919" marB="0" anchor="ctr">
                    <a:noFill/>
                  </a:tcPr>
                </a:tc>
                <a:tc>
                  <a:txBody>
                    <a:bodyPr/>
                    <a:lstStyle/>
                    <a:p>
                      <a:pPr algn="r" rtl="0" fontAlgn="ctr"/>
                      <a:r>
                        <a:rPr lang="en-US" altLang="ko-KR" sz="1050" u="none" strike="noStrike" dirty="0">
                          <a:effectLst/>
                          <a:latin typeface="+mj-lt"/>
                        </a:rPr>
                        <a:t>15</a:t>
                      </a:r>
                      <a:endParaRPr lang="en-US" altLang="ko-KR" sz="1050" b="1" i="0" u="none" strike="noStrike" dirty="0">
                        <a:solidFill>
                          <a:srgbClr val="000000"/>
                        </a:solidFill>
                        <a:effectLst/>
                        <a:latin typeface="+mj-lt"/>
                      </a:endParaRPr>
                    </a:p>
                  </a:txBody>
                  <a:tcPr marL="8919" marR="8919" marT="8919" marB="0" anchor="ctr">
                    <a:noFill/>
                  </a:tcPr>
                </a:tc>
                <a:tc>
                  <a:txBody>
                    <a:bodyPr/>
                    <a:lstStyle/>
                    <a:p>
                      <a:pPr algn="r" rtl="0" fontAlgn="ctr"/>
                      <a:r>
                        <a:rPr lang="en-US" altLang="ko-KR" sz="1050" u="none" strike="noStrike" dirty="0">
                          <a:effectLst/>
                          <a:latin typeface="+mj-lt"/>
                        </a:rPr>
                        <a:t>160</a:t>
                      </a:r>
                      <a:endParaRPr lang="en-US" altLang="ko-KR" sz="1050" b="1" i="0" u="none" strike="noStrike" dirty="0">
                        <a:solidFill>
                          <a:srgbClr val="000000"/>
                        </a:solidFill>
                        <a:effectLst/>
                        <a:latin typeface="+mj-lt"/>
                      </a:endParaRPr>
                    </a:p>
                  </a:txBody>
                  <a:tcPr marL="8919" marR="8919" marT="8919" marB="0" anchor="ctr">
                    <a:noFill/>
                  </a:tcPr>
                </a:tc>
                <a:tc>
                  <a:txBody>
                    <a:bodyPr/>
                    <a:lstStyle/>
                    <a:p>
                      <a:pPr algn="r" rtl="0" fontAlgn="ctr"/>
                      <a:r>
                        <a:rPr lang="en-US" altLang="ko-KR" sz="1050" u="none" strike="noStrike" dirty="0">
                          <a:effectLst/>
                          <a:latin typeface="+mj-lt"/>
                        </a:rPr>
                        <a:t>165</a:t>
                      </a:r>
                      <a:endParaRPr lang="en-US" altLang="ko-KR" sz="1050" b="1" i="0" u="none" strike="noStrike" dirty="0">
                        <a:solidFill>
                          <a:srgbClr val="000000"/>
                        </a:solidFill>
                        <a:effectLst/>
                        <a:latin typeface="+mj-lt"/>
                      </a:endParaRPr>
                    </a:p>
                  </a:txBody>
                  <a:tcPr marL="8919" marR="8919" marT="8919" marB="0" anchor="ctr">
                    <a:noFill/>
                  </a:tcPr>
                </a:tc>
                <a:tc>
                  <a:txBody>
                    <a:bodyPr/>
                    <a:lstStyle/>
                    <a:p>
                      <a:pPr algn="r" rtl="0" fontAlgn="ctr"/>
                      <a:r>
                        <a:rPr lang="en-US" altLang="ko-KR" sz="1050" u="none" strike="noStrike" dirty="0">
                          <a:effectLst/>
                          <a:latin typeface="+mj-lt"/>
                        </a:rPr>
                        <a:t>135,840</a:t>
                      </a:r>
                      <a:endParaRPr lang="en-US" altLang="ko-KR" sz="1050" b="0" i="0" u="none" strike="noStrike" dirty="0">
                        <a:solidFill>
                          <a:srgbClr val="000000"/>
                        </a:solidFill>
                        <a:effectLst/>
                        <a:latin typeface="+mj-lt"/>
                      </a:endParaRPr>
                    </a:p>
                  </a:txBody>
                  <a:tcPr marL="8919" marR="8919" marT="8919" marB="0" anchor="ctr">
                    <a:noFill/>
                  </a:tcPr>
                </a:tc>
                <a:tc>
                  <a:txBody>
                    <a:bodyPr/>
                    <a:lstStyle/>
                    <a:p>
                      <a:pPr algn="r" rtl="0" fontAlgn="ctr"/>
                      <a:r>
                        <a:rPr lang="en-US" altLang="ko-KR" sz="1050" u="none" strike="noStrike" dirty="0">
                          <a:effectLst/>
                          <a:latin typeface="+mj-lt"/>
                        </a:rPr>
                        <a:t>165</a:t>
                      </a:r>
                      <a:endParaRPr lang="en-US" altLang="ko-KR" sz="1050" b="1" i="0" u="none" strike="noStrike" dirty="0">
                        <a:solidFill>
                          <a:srgbClr val="000000"/>
                        </a:solidFill>
                        <a:effectLst/>
                        <a:latin typeface="+mj-lt"/>
                      </a:endParaRPr>
                    </a:p>
                  </a:txBody>
                  <a:tcPr marL="8919" marR="8919" marT="8919" marB="0" anchor="ctr">
                    <a:noFill/>
                  </a:tcPr>
                </a:tc>
                <a:extLst>
                  <a:ext uri="{0D108BD9-81ED-4DB2-BD59-A6C34878D82A}">
                    <a16:rowId xmlns:a16="http://schemas.microsoft.com/office/drawing/2014/main" val="10003"/>
                  </a:ext>
                </a:extLst>
              </a:tr>
              <a:tr h="170143">
                <a:tc>
                  <a:txBody>
                    <a:bodyPr/>
                    <a:lstStyle/>
                    <a:p>
                      <a:pPr algn="ctr" rtl="0" fontAlgn="ctr"/>
                      <a:r>
                        <a:rPr lang="es-ES" sz="1050" u="none" strike="noStrike" dirty="0">
                          <a:effectLst/>
                          <a:latin typeface="+mj-lt"/>
                        </a:rPr>
                        <a:t>Watermelon</a:t>
                      </a:r>
                      <a:endParaRPr lang="es-ES"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50</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2117</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ko-KR" altLang="en-US" sz="1050" u="none" strike="noStrike" dirty="0">
                          <a:effectLst/>
                          <a:latin typeface="+mj-lt"/>
                        </a:rPr>
                        <a:t>  </a:t>
                      </a:r>
                      <a:r>
                        <a:rPr lang="en-US" altLang="ko-KR" sz="1050" u="none" strike="noStrike" dirty="0">
                          <a:effectLst/>
                          <a:latin typeface="+mj-lt"/>
                        </a:rPr>
                        <a:t>1,473,432 </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30</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1905</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ko-KR" altLang="en-US" sz="1050" u="none" strike="noStrike" dirty="0">
                          <a:effectLst/>
                          <a:latin typeface="+mj-lt"/>
                        </a:rPr>
                        <a:t>  </a:t>
                      </a:r>
                      <a:r>
                        <a:rPr lang="en-US" altLang="ko-KR" sz="1050" u="none" strike="noStrike" dirty="0">
                          <a:effectLst/>
                          <a:latin typeface="+mj-lt"/>
                        </a:rPr>
                        <a:t>1,325,880 </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-20</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-212</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90</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-147,552</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90</a:t>
                      </a:r>
                      <a:endParaRPr lang="en-US" altLang="ko-KR" sz="1050" b="1" i="0" u="none" strike="noStrike" dirty="0">
                        <a:solidFill>
                          <a:srgbClr val="000000"/>
                        </a:solidFill>
                        <a:effectLst/>
                        <a:latin typeface="+mj-lt"/>
                      </a:endParaRPr>
                    </a:p>
                  </a:txBody>
                  <a:tcPr marL="8919" marR="8919" marT="8919" marB="0" anchor="ctr"/>
                </a:tc>
                <a:extLst>
                  <a:ext uri="{0D108BD9-81ED-4DB2-BD59-A6C34878D82A}">
                    <a16:rowId xmlns:a16="http://schemas.microsoft.com/office/drawing/2014/main" val="10004"/>
                  </a:ext>
                </a:extLst>
              </a:tr>
              <a:tr h="170143">
                <a:tc>
                  <a:txBody>
                    <a:bodyPr/>
                    <a:lstStyle/>
                    <a:p>
                      <a:pPr algn="ctr" rtl="0" fontAlgn="ctr"/>
                      <a:r>
                        <a:rPr lang="es-ES" sz="1050" u="none" strike="noStrike" dirty="0">
                          <a:effectLst/>
                          <a:latin typeface="+mj-lt"/>
                        </a:rPr>
                        <a:t>Maize</a:t>
                      </a:r>
                      <a:endParaRPr lang="es-ES"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10</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48</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ko-KR" altLang="en-US" sz="1050" u="none" strike="noStrike" dirty="0">
                          <a:effectLst/>
                          <a:latin typeface="+mj-lt"/>
                        </a:rPr>
                        <a:t>       </a:t>
                      </a:r>
                      <a:r>
                        <a:rPr lang="en-US" altLang="ko-KR" sz="1050" u="none" strike="noStrike" dirty="0">
                          <a:effectLst/>
                          <a:latin typeface="+mj-lt"/>
                        </a:rPr>
                        <a:t>8,688 </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2</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14</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ko-KR" altLang="en-US" sz="1050" u="none" strike="noStrike" dirty="0">
                          <a:effectLst/>
                          <a:latin typeface="+mj-lt"/>
                        </a:rPr>
                        <a:t>       </a:t>
                      </a:r>
                      <a:r>
                        <a:rPr lang="en-US" altLang="ko-KR" sz="1050" u="none" strike="noStrike" dirty="0">
                          <a:effectLst/>
                          <a:latin typeface="+mj-lt"/>
                        </a:rPr>
                        <a:t>2,534 </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-8</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-34</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29</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-6,154</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29</a:t>
                      </a:r>
                      <a:endParaRPr lang="en-US" altLang="ko-KR" sz="1050" b="1" i="0" u="none" strike="noStrike" dirty="0">
                        <a:solidFill>
                          <a:srgbClr val="000000"/>
                        </a:solidFill>
                        <a:effectLst/>
                        <a:latin typeface="+mj-lt"/>
                      </a:endParaRPr>
                    </a:p>
                  </a:txBody>
                  <a:tcPr marL="8919" marR="8919" marT="8919" marB="0" anchor="ctr"/>
                </a:tc>
                <a:extLst>
                  <a:ext uri="{0D108BD9-81ED-4DB2-BD59-A6C34878D82A}">
                    <a16:rowId xmlns:a16="http://schemas.microsoft.com/office/drawing/2014/main" val="10005"/>
                  </a:ext>
                </a:extLst>
              </a:tr>
              <a:tr h="170143">
                <a:tc>
                  <a:txBody>
                    <a:bodyPr/>
                    <a:lstStyle/>
                    <a:p>
                      <a:pPr algn="ctr" rtl="0" fontAlgn="ctr"/>
                      <a:r>
                        <a:rPr lang="es-ES" sz="1050" u="none" strike="noStrike" dirty="0">
                          <a:effectLst/>
                          <a:latin typeface="+mj-lt"/>
                        </a:rPr>
                        <a:t>Tomato</a:t>
                      </a:r>
                      <a:endParaRPr lang="es-ES"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68</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ko-KR" altLang="en-US" sz="1050" u="none" strike="noStrike" dirty="0">
                          <a:effectLst/>
                          <a:latin typeface="+mj-lt"/>
                        </a:rPr>
                        <a:t>      </a:t>
                      </a:r>
                      <a:r>
                        <a:rPr lang="en-US" altLang="ko-KR" sz="1050" u="none" strike="noStrike" dirty="0">
                          <a:effectLst/>
                          <a:latin typeface="+mj-lt"/>
                        </a:rPr>
                        <a:t>85,748 </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8</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818</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ko-KR" altLang="en-US" sz="1050" u="none" strike="noStrike" dirty="0">
                          <a:effectLst/>
                          <a:latin typeface="+mj-lt"/>
                        </a:rPr>
                        <a:t>  </a:t>
                      </a:r>
                      <a:r>
                        <a:rPr lang="en-US" altLang="ko-KR" sz="1050" u="none" strike="noStrike" dirty="0">
                          <a:effectLst/>
                          <a:latin typeface="+mj-lt"/>
                        </a:rPr>
                        <a:t>1,031,498 </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7</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750</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1,203</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945,750</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1,203</a:t>
                      </a:r>
                      <a:endParaRPr lang="en-US" altLang="ko-KR" sz="1050" b="1" i="0" u="none" strike="noStrike" dirty="0">
                        <a:solidFill>
                          <a:srgbClr val="000000"/>
                        </a:solidFill>
                        <a:effectLst/>
                        <a:latin typeface="+mj-lt"/>
                      </a:endParaRPr>
                    </a:p>
                  </a:txBody>
                  <a:tcPr marL="8919" marR="8919" marT="8919" marB="0" anchor="ctr"/>
                </a:tc>
                <a:extLst>
                  <a:ext uri="{0D108BD9-81ED-4DB2-BD59-A6C34878D82A}">
                    <a16:rowId xmlns:a16="http://schemas.microsoft.com/office/drawing/2014/main" val="10006"/>
                  </a:ext>
                </a:extLst>
              </a:tr>
              <a:tr h="170143">
                <a:tc>
                  <a:txBody>
                    <a:bodyPr/>
                    <a:lstStyle/>
                    <a:p>
                      <a:pPr algn="ctr" rtl="0" fontAlgn="ctr"/>
                      <a:r>
                        <a:rPr lang="es-ES" sz="1050" u="none" strike="noStrike" dirty="0">
                          <a:effectLst/>
                          <a:latin typeface="+mj-lt"/>
                        </a:rPr>
                        <a:t>Cucumber</a:t>
                      </a:r>
                      <a:endParaRPr lang="es-ES"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69</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ko-KR" altLang="en-US" sz="1050" u="none" strike="noStrike" dirty="0">
                          <a:effectLst/>
                          <a:latin typeface="+mj-lt"/>
                        </a:rPr>
                        <a:t>      </a:t>
                      </a:r>
                      <a:r>
                        <a:rPr lang="en-US" altLang="ko-KR" sz="1050" u="none" strike="noStrike" dirty="0">
                          <a:effectLst/>
                          <a:latin typeface="+mj-lt"/>
                        </a:rPr>
                        <a:t>89,976 </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7</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725</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ko-KR" altLang="en-US" sz="1050" u="none" strike="noStrike" dirty="0">
                          <a:effectLst/>
                          <a:latin typeface="+mj-lt"/>
                        </a:rPr>
                        <a:t>    </a:t>
                      </a:r>
                      <a:r>
                        <a:rPr lang="en-US" altLang="ko-KR" sz="1050" u="none" strike="noStrike" dirty="0">
                          <a:effectLst/>
                          <a:latin typeface="+mj-lt"/>
                        </a:rPr>
                        <a:t>945,400 </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6</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656</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1,051</a:t>
                      </a:r>
                      <a:endParaRPr lang="en-US" altLang="ko-KR" sz="1050" b="1"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855,424</a:t>
                      </a:r>
                      <a:endParaRPr lang="en-US" altLang="ko-KR" sz="1050" b="0" i="0" u="none" strike="noStrike" dirty="0">
                        <a:solidFill>
                          <a:srgbClr val="000000"/>
                        </a:solidFill>
                        <a:effectLst/>
                        <a:latin typeface="+mj-lt"/>
                      </a:endParaRPr>
                    </a:p>
                  </a:txBody>
                  <a:tcPr marL="8919" marR="8919" marT="8919" marB="0" anchor="ctr"/>
                </a:tc>
                <a:tc>
                  <a:txBody>
                    <a:bodyPr/>
                    <a:lstStyle/>
                    <a:p>
                      <a:pPr algn="r" rtl="0" fontAlgn="ctr"/>
                      <a:r>
                        <a:rPr lang="en-US" altLang="ko-KR" sz="1050" u="none" strike="noStrike" dirty="0">
                          <a:effectLst/>
                          <a:latin typeface="+mj-lt"/>
                        </a:rPr>
                        <a:t>1,051</a:t>
                      </a:r>
                      <a:endParaRPr lang="en-US" altLang="ko-KR" sz="1050" b="1" i="0" u="none" strike="noStrike" dirty="0">
                        <a:solidFill>
                          <a:srgbClr val="000000"/>
                        </a:solidFill>
                        <a:effectLst/>
                        <a:latin typeface="+mj-lt"/>
                      </a:endParaRPr>
                    </a:p>
                  </a:txBody>
                  <a:tcPr marL="8919" marR="8919" marT="8919" marB="0" anchor="ctr"/>
                </a:tc>
                <a:extLst>
                  <a:ext uri="{0D108BD9-81ED-4DB2-BD59-A6C34878D82A}">
                    <a16:rowId xmlns:a16="http://schemas.microsoft.com/office/drawing/2014/main" val="10007"/>
                  </a:ext>
                </a:extLst>
              </a:tr>
            </a:tbl>
          </a:graphicData>
        </a:graphic>
      </p:graphicFrame>
      <p:graphicFrame>
        <p:nvGraphicFramePr>
          <p:cNvPr id="10" name="차트 9"/>
          <p:cNvGraphicFramePr>
            <a:graphicFrameLocks/>
          </p:cNvGraphicFramePr>
          <p:nvPr>
            <p:extLst>
              <p:ext uri="{D42A27DB-BD31-4B8C-83A1-F6EECF244321}">
                <p14:modId xmlns:p14="http://schemas.microsoft.com/office/powerpoint/2010/main" val="28839235"/>
              </p:ext>
            </p:extLst>
          </p:nvPr>
        </p:nvGraphicFramePr>
        <p:xfrm>
          <a:off x="2885891" y="4001404"/>
          <a:ext cx="2905309" cy="16829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차트 10"/>
          <p:cNvGraphicFramePr>
            <a:graphicFrameLocks/>
          </p:cNvGraphicFramePr>
          <p:nvPr>
            <p:extLst>
              <p:ext uri="{D42A27DB-BD31-4B8C-83A1-F6EECF244321}">
                <p14:modId xmlns:p14="http://schemas.microsoft.com/office/powerpoint/2010/main" val="882981848"/>
              </p:ext>
            </p:extLst>
          </p:nvPr>
        </p:nvGraphicFramePr>
        <p:xfrm>
          <a:off x="268514" y="4129287"/>
          <a:ext cx="2695575" cy="16555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표 11"/>
          <p:cNvGraphicFramePr>
            <a:graphicFrameLocks noGrp="1"/>
          </p:cNvGraphicFramePr>
          <p:nvPr>
            <p:extLst>
              <p:ext uri="{D42A27DB-BD31-4B8C-83A1-F6EECF244321}">
                <p14:modId xmlns:p14="http://schemas.microsoft.com/office/powerpoint/2010/main" val="2676609445"/>
              </p:ext>
            </p:extLst>
          </p:nvPr>
        </p:nvGraphicFramePr>
        <p:xfrm>
          <a:off x="1319759" y="5651500"/>
          <a:ext cx="1190625" cy="161925"/>
        </p:xfrm>
        <a:graphic>
          <a:graphicData uri="http://schemas.openxmlformats.org/drawingml/2006/table">
            <a:tbl>
              <a:tblPr>
                <a:tableStyleId>{5C22544A-7EE6-4342-B048-85BDC9FD1C3A}</a:tableStyleId>
              </a:tblPr>
              <a:tblGrid>
                <a:gridCol w="1190625">
                  <a:extLst>
                    <a:ext uri="{9D8B030D-6E8A-4147-A177-3AD203B41FA5}">
                      <a16:colId xmlns:a16="http://schemas.microsoft.com/office/drawing/2014/main" val="20000"/>
                    </a:ext>
                  </a:extLst>
                </a:gridCol>
              </a:tblGrid>
              <a:tr h="130117">
                <a:tc>
                  <a:txBody>
                    <a:bodyPr/>
                    <a:lstStyle/>
                    <a:p>
                      <a:pPr algn="ctr" fontAlgn="ctr"/>
                      <a:r>
                        <a:rPr lang="es-ES" altLang="ko-KR" sz="1000" b="1" i="0" u="none" strike="noStrike" dirty="0">
                          <a:solidFill>
                            <a:schemeClr val="dk1"/>
                          </a:solidFill>
                          <a:effectLst/>
                          <a:latin typeface="+mn-lt"/>
                        </a:rPr>
                        <a:t>AREA</a:t>
                      </a:r>
                      <a:endParaRPr lang="en-US" altLang="ko-KR" sz="1000" b="1" i="0" u="none" strike="noStrike" dirty="0">
                        <a:solidFill>
                          <a:srgbClr val="000000"/>
                        </a:solidFill>
                        <a:effectLst/>
                        <a:latin typeface="맑은 고딕"/>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bl>
          </a:graphicData>
        </a:graphic>
      </p:graphicFrame>
      <p:graphicFrame>
        <p:nvGraphicFramePr>
          <p:cNvPr id="13" name="표 12"/>
          <p:cNvGraphicFramePr>
            <a:graphicFrameLocks noGrp="1"/>
          </p:cNvGraphicFramePr>
          <p:nvPr>
            <p:extLst>
              <p:ext uri="{D42A27DB-BD31-4B8C-83A1-F6EECF244321}">
                <p14:modId xmlns:p14="http://schemas.microsoft.com/office/powerpoint/2010/main" val="2905623628"/>
              </p:ext>
            </p:extLst>
          </p:nvPr>
        </p:nvGraphicFramePr>
        <p:xfrm>
          <a:off x="3976687" y="5651500"/>
          <a:ext cx="1190625" cy="161925"/>
        </p:xfrm>
        <a:graphic>
          <a:graphicData uri="http://schemas.openxmlformats.org/drawingml/2006/table">
            <a:tbl>
              <a:tblPr>
                <a:tableStyleId>{5C22544A-7EE6-4342-B048-85BDC9FD1C3A}</a:tableStyleId>
              </a:tblPr>
              <a:tblGrid>
                <a:gridCol w="1190625">
                  <a:extLst>
                    <a:ext uri="{9D8B030D-6E8A-4147-A177-3AD203B41FA5}">
                      <a16:colId xmlns:a16="http://schemas.microsoft.com/office/drawing/2014/main" val="20000"/>
                    </a:ext>
                  </a:extLst>
                </a:gridCol>
              </a:tblGrid>
              <a:tr h="130117">
                <a:tc>
                  <a:txBody>
                    <a:bodyPr/>
                    <a:lstStyle/>
                    <a:p>
                      <a:pPr algn="ctr" fontAlgn="ctr"/>
                      <a:r>
                        <a:rPr lang="es-ES" altLang="ko-KR" sz="1000" b="1" i="0" u="none" strike="noStrike" dirty="0">
                          <a:solidFill>
                            <a:schemeClr val="dk1"/>
                          </a:solidFill>
                          <a:effectLst/>
                          <a:latin typeface="+mn-lt"/>
                        </a:rPr>
                        <a:t>PRODUCTION</a:t>
                      </a:r>
                      <a:endParaRPr lang="en-US" altLang="ko-KR" sz="1000" b="1" i="0" u="none" strike="noStrike" dirty="0">
                        <a:solidFill>
                          <a:srgbClr val="000000"/>
                        </a:solidFill>
                        <a:effectLst/>
                        <a:latin typeface="맑은 고딕"/>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1316323593"/>
              </p:ext>
            </p:extLst>
          </p:nvPr>
        </p:nvGraphicFramePr>
        <p:xfrm>
          <a:off x="7034212" y="5651500"/>
          <a:ext cx="1190625" cy="161925"/>
        </p:xfrm>
        <a:graphic>
          <a:graphicData uri="http://schemas.openxmlformats.org/drawingml/2006/table">
            <a:tbl>
              <a:tblPr>
                <a:tableStyleId>{5C22544A-7EE6-4342-B048-85BDC9FD1C3A}</a:tableStyleId>
              </a:tblPr>
              <a:tblGrid>
                <a:gridCol w="1190625">
                  <a:extLst>
                    <a:ext uri="{9D8B030D-6E8A-4147-A177-3AD203B41FA5}">
                      <a16:colId xmlns:a16="http://schemas.microsoft.com/office/drawing/2014/main" val="20000"/>
                    </a:ext>
                  </a:extLst>
                </a:gridCol>
              </a:tblGrid>
              <a:tr h="130117">
                <a:tc>
                  <a:txBody>
                    <a:bodyPr/>
                    <a:lstStyle/>
                    <a:p>
                      <a:pPr algn="ctr" fontAlgn="ctr"/>
                      <a:r>
                        <a:rPr lang="es-ES" altLang="ko-KR" sz="1000" b="1" i="0" u="none" strike="noStrike" dirty="0">
                          <a:solidFill>
                            <a:schemeClr val="dk1"/>
                          </a:solidFill>
                          <a:effectLst/>
                          <a:latin typeface="+mn-lt"/>
                        </a:rPr>
                        <a:t>INCOME</a:t>
                      </a:r>
                      <a:endParaRPr lang="en-US" altLang="ko-KR" sz="1000" b="1" i="0" u="none" strike="noStrike" dirty="0">
                        <a:solidFill>
                          <a:srgbClr val="000000"/>
                        </a:solidFill>
                        <a:effectLst/>
                        <a:latin typeface="맑은 고딕"/>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bl>
          </a:graphicData>
        </a:graphic>
      </p:graphicFrame>
      <p:graphicFrame>
        <p:nvGraphicFramePr>
          <p:cNvPr id="15" name="차트 14"/>
          <p:cNvGraphicFramePr>
            <a:graphicFrameLocks/>
          </p:cNvGraphicFramePr>
          <p:nvPr>
            <p:extLst>
              <p:ext uri="{D42A27DB-BD31-4B8C-83A1-F6EECF244321}">
                <p14:modId xmlns:p14="http://schemas.microsoft.com/office/powerpoint/2010/main" val="1824353917"/>
              </p:ext>
            </p:extLst>
          </p:nvPr>
        </p:nvGraphicFramePr>
        <p:xfrm>
          <a:off x="5384800" y="3950604"/>
          <a:ext cx="3759200" cy="1933884"/>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p:cNvSpPr>
            <a:spLocks noGrp="1"/>
          </p:cNvSpPr>
          <p:nvPr>
            <p:ph type="title"/>
          </p:nvPr>
        </p:nvSpPr>
        <p:spPr>
          <a:xfrm>
            <a:off x="0" y="47626"/>
            <a:ext cx="7886700" cy="967400"/>
          </a:xfrm>
        </p:spPr>
        <p:txBody>
          <a:bodyPr/>
          <a:lstStyle/>
          <a:p>
            <a:r>
              <a:rPr lang="en-GB" dirty="0"/>
              <a:t>4. Project implementation</a:t>
            </a:r>
          </a:p>
        </p:txBody>
      </p:sp>
      <p:pic>
        <p:nvPicPr>
          <p:cNvPr id="20" name="Picture 2" descr="C:\Users\EKR\Desktop\글로벌OD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5" y="5969872"/>
            <a:ext cx="941332" cy="8525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74797" y="6186636"/>
            <a:ext cx="3697203" cy="540917"/>
          </a:xfrm>
          <a:prstGeom prst="rect">
            <a:avLst/>
          </a:prstGeom>
          <a:noFill/>
        </p:spPr>
        <p:txBody>
          <a:bodyPr wrap="square" rtlCol="0">
            <a:spAutoFit/>
          </a:bodyPr>
          <a:lstStyle/>
          <a:p>
            <a:pPr algn="ctr">
              <a:lnSpc>
                <a:spcPct val="80000"/>
              </a:lnSpc>
            </a:pPr>
            <a:r>
              <a:rPr lang="en-US" altLang="ko-KR" b="1" i="1">
                <a:solidFill>
                  <a:srgbClr val="002060"/>
                </a:solidFill>
                <a:effectLst>
                  <a:glow rad="101600">
                    <a:schemeClr val="bg1">
                      <a:alpha val="60000"/>
                    </a:schemeClr>
                  </a:glow>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Digital Agriculture Workshop</a:t>
            </a:r>
          </a:p>
        </p:txBody>
      </p:sp>
    </p:spTree>
    <p:extLst>
      <p:ext uri="{BB962C8B-B14F-4D97-AF65-F5344CB8AC3E}">
        <p14:creationId xmlns:p14="http://schemas.microsoft.com/office/powerpoint/2010/main" val="21351982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4A3277B7707A48B0E1B9AC835E8163" ma:contentTypeVersion="13" ma:contentTypeDescription="Create a new document." ma:contentTypeScope="" ma:versionID="1524465e898d348099491d71be7147e3">
  <xsd:schema xmlns:xsd="http://www.w3.org/2001/XMLSchema" xmlns:xs="http://www.w3.org/2001/XMLSchema" xmlns:p="http://schemas.microsoft.com/office/2006/metadata/properties" xmlns:ns3="aa3449fd-d373-417f-9c8d-cf261ce8b785" xmlns:ns4="eda4fd43-f936-4ced-9b4a-46c1ef7d5473" targetNamespace="http://schemas.microsoft.com/office/2006/metadata/properties" ma:root="true" ma:fieldsID="cf4d3e06d5eb8bcd1e9fa8cc247a8206" ns3:_="" ns4:_="">
    <xsd:import namespace="aa3449fd-d373-417f-9c8d-cf261ce8b785"/>
    <xsd:import namespace="eda4fd43-f936-4ced-9b4a-46c1ef7d54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449fd-d373-417f-9c8d-cf261ce8b7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4fd43-f936-4ced-9b4a-46c1ef7d547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98AFB2-A95B-4D33-8296-C657951BC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3449fd-d373-417f-9c8d-cf261ce8b785"/>
    <ds:schemaRef ds:uri="eda4fd43-f936-4ced-9b4a-46c1ef7d5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947BE3-8963-4BE9-A17F-0D8E19D4D38C}">
  <ds:schemaRefs>
    <ds:schemaRef ds:uri="http://schemas.microsoft.com/sharepoint/v3/contenttype/forms"/>
  </ds:schemaRefs>
</ds:datastoreItem>
</file>

<file path=customXml/itemProps3.xml><?xml version="1.0" encoding="utf-8"?>
<ds:datastoreItem xmlns:ds="http://schemas.openxmlformats.org/officeDocument/2006/customXml" ds:itemID="{48C4EE74-82B1-4E03-ABE5-6111BD2B19FA}">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eda4fd43-f936-4ced-9b4a-46c1ef7d5473"/>
    <ds:schemaRef ds:uri="http://schemas.openxmlformats.org/package/2006/metadata/core-properties"/>
    <ds:schemaRef ds:uri="aa3449fd-d373-417f-9c8d-cf261ce8b785"/>
  </ds:schemaRefs>
</ds:datastoreItem>
</file>

<file path=docProps/app.xml><?xml version="1.0" encoding="utf-8"?>
<Properties xmlns="http://schemas.openxmlformats.org/officeDocument/2006/extended-properties" xmlns:vt="http://schemas.openxmlformats.org/officeDocument/2006/docPropsVTypes">
  <Template>Office Theme</Template>
  <TotalTime>1686</TotalTime>
  <Words>2869</Words>
  <Application>Microsoft Office PowerPoint</Application>
  <PresentationFormat>On-screen Show (4:3)</PresentationFormat>
  <Paragraphs>455</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HY헤드라인M</vt:lpstr>
      <vt:lpstr>YDIYGO330</vt:lpstr>
      <vt:lpstr>맑은 고딕</vt:lpstr>
      <vt:lpstr>한양해서</vt:lpstr>
      <vt:lpstr>Arial</vt:lpstr>
      <vt:lpstr>Arial Black</vt:lpstr>
      <vt:lpstr>Calibri</vt:lpstr>
      <vt:lpstr>Calibri Light</vt:lpstr>
      <vt:lpstr>Impact</vt:lpstr>
      <vt:lpstr>Times New Roman</vt:lpstr>
      <vt:lpstr>Wingdings</vt:lpstr>
      <vt:lpstr>Office Theme</vt:lpstr>
      <vt:lpstr>Application of the ground water irrigation system using solar power generation as a Water-Energy-Food-Nexus model project</vt:lpstr>
      <vt:lpstr>Contents</vt:lpstr>
      <vt:lpstr>1. Background</vt:lpstr>
      <vt:lpstr>2. Status of El Salvador and Project Area</vt:lpstr>
      <vt:lpstr>3. Project Concept and Analysis </vt:lpstr>
      <vt:lpstr>3. Project Concept and Analysis </vt:lpstr>
      <vt:lpstr>3. Project Concept and Analysis </vt:lpstr>
      <vt:lpstr>4. Project implementation</vt:lpstr>
      <vt:lpstr>4. Project implementation</vt:lpstr>
      <vt:lpstr>4. Project implementation</vt:lpstr>
      <vt:lpstr>5. Conclusion and Suggestions</vt:lpstr>
      <vt:lpstr>5. Conclusion and Suggestions</vt:lpstr>
      <vt:lpstr>5. Conclusion and Suggestions</vt:lpstr>
      <vt:lpstr>5. Conclusion and Suggestions</vt:lpstr>
      <vt:lpstr>5. Conclusion and Suggestions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Suman Maharjan</dc:creator>
  <cp:lastModifiedBy>Jisun Kim</cp:lastModifiedBy>
  <cp:revision>142</cp:revision>
  <cp:lastPrinted>2019-05-13T09:54:02Z</cp:lastPrinted>
  <dcterms:created xsi:type="dcterms:W3CDTF">2018-04-03T14:51:47Z</dcterms:created>
  <dcterms:modified xsi:type="dcterms:W3CDTF">2019-08-07T01:54:14Z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0x010100884A3277B7707A48B0E1B9AC835E8163</vt:lpwstr>
  </property>
</Properties>
</file>